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39e53727d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39e53727d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Pi’s</a:t>
            </a:r>
            <a:endParaRPr/>
          </a:p>
          <a:p>
            <a:pPr indent="0" lvl="0" marL="0" rtl="0" algn="l">
              <a:spcBef>
                <a:spcPts val="0"/>
              </a:spcBef>
              <a:spcAft>
                <a:spcPts val="0"/>
              </a:spcAft>
              <a:buNone/>
            </a:pPr>
            <a:r>
              <a:rPr lang="en"/>
              <a:t>Phones</a:t>
            </a:r>
            <a:endParaRPr/>
          </a:p>
          <a:p>
            <a:pPr indent="0" lvl="0" marL="0" rtl="0" algn="l">
              <a:spcBef>
                <a:spcPts val="0"/>
              </a:spcBef>
              <a:spcAft>
                <a:spcPts val="0"/>
              </a:spcAft>
              <a:buNone/>
            </a:pPr>
            <a:r>
              <a:rPr lang="en"/>
              <a:t>Refrigerators</a:t>
            </a:r>
            <a:endParaRPr/>
          </a:p>
          <a:p>
            <a:pPr indent="0" lvl="0" marL="0" rtl="0" algn="l">
              <a:spcBef>
                <a:spcPts val="0"/>
              </a:spcBef>
              <a:spcAft>
                <a:spcPts val="0"/>
              </a:spcAft>
              <a:buNone/>
            </a:pPr>
            <a:r>
              <a:rPr lang="en"/>
              <a:t>Even Toasters because why not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39e53727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39e53727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 shell is essentially what takes what you do and hands it off to the operating system to perform. </a:t>
            </a:r>
            <a:endParaRPr/>
          </a:p>
          <a:p>
            <a:pPr indent="0" lvl="0" marL="0" rtl="0" algn="l">
              <a:spcBef>
                <a:spcPts val="0"/>
              </a:spcBef>
              <a:spcAft>
                <a:spcPts val="0"/>
              </a:spcAft>
              <a:buNone/>
            </a:pPr>
            <a:r>
              <a:rPr lang="en"/>
              <a:t>This can be a command line or a GUI. </a:t>
            </a:r>
            <a:endParaRPr/>
          </a:p>
          <a:p>
            <a:pPr indent="0" lvl="0" marL="0" rtl="0" algn="l">
              <a:spcBef>
                <a:spcPts val="0"/>
              </a:spcBef>
              <a:spcAft>
                <a:spcPts val="0"/>
              </a:spcAft>
              <a:buNone/>
            </a:pPr>
            <a:r>
              <a:rPr lang="en"/>
              <a:t>There is small differences between them, autocompletion of commands, directory aliases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Prompt is telling you that you can enter commands 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39e53727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39e53727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like this picture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39e53727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39e53727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the flag style linux workshop</a:t>
            </a:r>
            <a:endParaRPr/>
          </a:p>
          <a:p>
            <a:pPr indent="0" lvl="0" marL="0" rtl="0" algn="l">
              <a:spcBef>
                <a:spcPts val="0"/>
              </a:spcBef>
              <a:spcAft>
                <a:spcPts val="0"/>
              </a:spcAft>
              <a:buNone/>
            </a:pPr>
            <a:r>
              <a:rPr lang="en"/>
              <a:t>Teaching commands through finding flags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9e53727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9e53727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Root</a:t>
            </a:r>
            <a:endParaRPr/>
          </a:p>
          <a:p>
            <a:pPr indent="0" lvl="0" marL="0" rtl="0" algn="l">
              <a:spcBef>
                <a:spcPts val="0"/>
              </a:spcBef>
              <a:spcAft>
                <a:spcPts val="0"/>
              </a:spcAft>
              <a:buNone/>
            </a:pPr>
            <a:r>
              <a:rPr lang="en"/>
              <a:t>/etc/ = directory for config files, basically describes how a program runs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39e53727d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39e53727d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filesystem root being the absolute top of the filesystem</a:t>
            </a:r>
            <a:endParaRPr/>
          </a:p>
          <a:p>
            <a:pPr indent="0" lvl="0" marL="0" rtl="0" algn="l">
              <a:spcBef>
                <a:spcPts val="0"/>
              </a:spcBef>
              <a:spcAft>
                <a:spcPts val="0"/>
              </a:spcAft>
              <a:buNone/>
            </a:pPr>
            <a:r>
              <a:rPr lang="en"/>
              <a:t>/bin = where the most basic binaries live, these are the executables or programs you run/type in at the terminal. Before the operating system loads these commands are available t Examples being ls, cp(copy), kill(kill process), dd(data definition- for imaging).</a:t>
            </a:r>
            <a:endParaRPr/>
          </a:p>
          <a:p>
            <a:pPr indent="0" lvl="0" marL="0" rtl="0" algn="l">
              <a:spcBef>
                <a:spcPts val="0"/>
              </a:spcBef>
              <a:spcAft>
                <a:spcPts val="0"/>
              </a:spcAft>
              <a:buNone/>
            </a:pPr>
            <a:r>
              <a:rPr lang="en"/>
              <a:t>/sbin = binaries or programs that only a admin should be able to execute</a:t>
            </a:r>
            <a:endParaRPr/>
          </a:p>
          <a:p>
            <a:pPr indent="0" lvl="0" marL="0" rtl="0" algn="l">
              <a:spcBef>
                <a:spcPts val="0"/>
              </a:spcBef>
              <a:spcAft>
                <a:spcPts val="0"/>
              </a:spcAft>
              <a:buNone/>
            </a:pPr>
            <a:r>
              <a:rPr lang="en"/>
              <a:t>/etc/ = directory for config files, basically describes how a program runs</a:t>
            </a:r>
            <a:endParaRPr/>
          </a:p>
          <a:p>
            <a:pPr indent="0" lvl="0" marL="0" rtl="0" algn="l">
              <a:spcBef>
                <a:spcPts val="0"/>
              </a:spcBef>
              <a:spcAft>
                <a:spcPts val="0"/>
              </a:spcAft>
              <a:buNone/>
            </a:pPr>
            <a:r>
              <a:rPr lang="en"/>
              <a:t>/opt - OPTIONAL programs this could include firefox, skype, anything. Generally good practice</a:t>
            </a:r>
            <a:endParaRPr/>
          </a:p>
          <a:p>
            <a:pPr indent="0" lvl="0" marL="0" rtl="0" algn="l">
              <a:spcBef>
                <a:spcPts val="0"/>
              </a:spcBef>
              <a:spcAft>
                <a:spcPts val="0"/>
              </a:spcAft>
              <a:buNone/>
            </a:pPr>
            <a:r>
              <a:rPr lang="en"/>
              <a:t>/home - where the user files live, each user gets their own folder here where they can put whatever they want</a:t>
            </a:r>
            <a:endParaRPr/>
          </a:p>
          <a:p>
            <a:pPr indent="0" lvl="0" marL="0" rtl="0" algn="l">
              <a:spcBef>
                <a:spcPts val="0"/>
              </a:spcBef>
              <a:spcAft>
                <a:spcPts val="0"/>
              </a:spcAft>
              <a:buNone/>
            </a:pPr>
            <a:r>
              <a:rPr lang="en"/>
              <a:t>/dev    - device files, terminal devices, usbs, adapters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35382bc2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35382bc2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39e53727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39e53727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view all the users on a system in /etc/passwd, this shows basic information on a user; dont get in depth on this</a:t>
            </a:r>
            <a:endParaRPr/>
          </a:p>
          <a:p>
            <a:pPr indent="0" lvl="0" marL="0" rtl="0" algn="l">
              <a:spcBef>
                <a:spcPts val="0"/>
              </a:spcBef>
              <a:spcAft>
                <a:spcPts val="0"/>
              </a:spcAft>
              <a:buNone/>
            </a:pPr>
            <a:r>
              <a:rPr lang="en"/>
              <a:t>Every user has a identification number that is unique on that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 want people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39e53727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39e53727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octal way of representing this that I will go over in the future but this is to get everyone familiar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Owner can read, write execute, the Owners primary group can read and execute and everyone else is shit outta luck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39e53727d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39e53727d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35bd975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35bd975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facebook attack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39e53727d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39e53727d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on Ubuntu systems Root user login is blocked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Sudo means super user do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9e53727d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39e53727d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done using octal or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35382bc23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35382bc23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35382bc23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35382bc23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39e53727d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39e53727d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35382bc23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35382bc23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jobs you can use fg %procid% to bring it back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39e53727d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39e53727d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35382bc2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35382bc2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f(ile),l(ink),d(irectory),c(character block),b(lock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everyone find flag</a:t>
            </a:r>
            <a:endParaRPr/>
          </a:p>
          <a:p>
            <a:pPr indent="0" lvl="0" marL="0" rtl="0" algn="l">
              <a:spcBef>
                <a:spcPts val="0"/>
              </a:spcBef>
              <a:spcAft>
                <a:spcPts val="0"/>
              </a:spcAft>
              <a:buNone/>
            </a:pPr>
            <a:r>
              <a:rPr lang="en"/>
              <a:t>c</a:t>
            </a:r>
            <a:r>
              <a:rPr lang="en"/>
              <a:t>d into directory</a:t>
            </a:r>
            <a:endParaRPr/>
          </a:p>
          <a:p>
            <a:pPr indent="0" lvl="0" marL="0" rtl="0" algn="l">
              <a:spcBef>
                <a:spcPts val="0"/>
              </a:spcBef>
              <a:spcAft>
                <a:spcPts val="0"/>
              </a:spcAft>
              <a:buNone/>
            </a:pPr>
            <a:r>
              <a:rPr lang="en"/>
              <a:t>c</a:t>
            </a:r>
            <a:r>
              <a:rPr lang="en"/>
              <a:t>at to open file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39e53727d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39e53727d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35382bc23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35382bc23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35382bc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35382bc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35382bc23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35382bc23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35382bc23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35382bc23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39e53727d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39e53727d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Windows usually (correct me if i am wrong) the windows machine is either a server OR a client.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39e53727d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39e53727d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39e53727d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39e53727d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39e53727d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39e53727d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get members involved, we want all of you to share your knowledge and interest with us.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39e53727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39e53727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35382bc23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35382bc23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39e5372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39e5372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Imposter Syndrome is the You are at college, you have to motivation and drive to learn more and you are capable of achieving greatness.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39e5372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39e5372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Imposter Syndrome is the pYou are at college, you have to motivation and drive to learn more and you are capable of achieving greatness.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828782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3828782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Junior in Digital Forensics Program</a:t>
            </a:r>
            <a:endParaRPr/>
          </a:p>
          <a:p>
            <a:pPr indent="0" lvl="0" marL="0" rtl="0" algn="l">
              <a:spcBef>
                <a:spcPts val="0"/>
              </a:spcBef>
              <a:spcAft>
                <a:spcPts val="0"/>
              </a:spcAft>
              <a:buNone/>
            </a:pPr>
            <a:r>
              <a:rPr lang="en"/>
              <a:t>Vice-President </a:t>
            </a:r>
            <a:endParaRPr/>
          </a:p>
          <a:p>
            <a:pPr indent="0" lvl="0" marL="0" rtl="0" algn="l">
              <a:spcBef>
                <a:spcPts val="0"/>
              </a:spcBef>
              <a:spcAft>
                <a:spcPts val="0"/>
              </a:spcAft>
              <a:buNone/>
            </a:pPr>
            <a:r>
              <a:rPr lang="en"/>
              <a:t>If you are interested in any of these topics come and talk to 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39e53727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39e53727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35382bc23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35382bc23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Linux is a kernel not </a:t>
            </a:r>
            <a:r>
              <a:rPr lang="en"/>
              <a:t>necessarily</a:t>
            </a:r>
            <a:r>
              <a:rPr lang="en"/>
              <a:t>  an operating system. The Linux kernel is used to build operating systems such as Ubuntu, Kali, CentOS and Fedora. Also Android is built off the linux kernel. </a:t>
            </a:r>
            <a:endParaRPr/>
          </a:p>
          <a:p>
            <a:pPr indent="0" lvl="0" marL="0" rtl="0" algn="l">
              <a:spcBef>
                <a:spcPts val="0"/>
              </a:spcBef>
              <a:spcAft>
                <a:spcPts val="0"/>
              </a:spcAft>
              <a:buNone/>
            </a:pPr>
            <a:r>
              <a:rPr lang="en"/>
              <a:t>Kernels in a very broad definition handle the interaction between the user and the hardware.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39e53727d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39e53727d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Free and Open Source</a:t>
            </a:r>
            <a:endParaRPr/>
          </a:p>
          <a:p>
            <a:pPr indent="0" lvl="0" marL="0" rtl="0" algn="l">
              <a:spcBef>
                <a:spcPts val="0"/>
              </a:spcBef>
              <a:spcAft>
                <a:spcPts val="0"/>
              </a:spcAft>
              <a:buNone/>
            </a:pPr>
            <a:r>
              <a:rPr lang="en"/>
              <a:t>Linux is open source and it is FREE, meaning you can go on github and view the source code, freedom to use the software for any purpose, shareable (no product licenses)</a:t>
            </a:r>
            <a:endParaRPr/>
          </a:p>
          <a:p>
            <a:pPr indent="0" lvl="0" marL="0" rtl="0" algn="l">
              <a:spcBef>
                <a:spcPts val="0"/>
              </a:spcBef>
              <a:spcAft>
                <a:spcPts val="0"/>
              </a:spcAft>
              <a:buNone/>
            </a:pPr>
            <a:r>
              <a:rPr lang="en"/>
              <a:t>Do whatever you want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---Command Line---</a:t>
            </a:r>
            <a:endParaRPr/>
          </a:p>
          <a:p>
            <a:pPr indent="0" lvl="0" marL="0" rtl="0" algn="l">
              <a:spcBef>
                <a:spcPts val="0"/>
              </a:spcBef>
              <a:spcAft>
                <a:spcPts val="0"/>
              </a:spcAft>
              <a:buNone/>
            </a:pPr>
            <a:r>
              <a:rPr lang="en"/>
              <a:t>As opposed to windows, linux is primarily used through the command line. ALTHOUGH at any time you can just install a gui with one command (take that windows)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secure--</a:t>
            </a:r>
            <a:endParaRPr/>
          </a:p>
          <a:p>
            <a:pPr indent="0" lvl="0" marL="0" rtl="0" algn="l">
              <a:spcBef>
                <a:spcPts val="0"/>
              </a:spcBef>
              <a:spcAft>
                <a:spcPts val="0"/>
              </a:spcAft>
              <a:buNone/>
            </a:pPr>
            <a:r>
              <a:rPr lang="en"/>
              <a:t>Repositories are trusted and signed packages of easy to download programs, one command. These are community maintained</a:t>
            </a:r>
            <a:endParaRPr/>
          </a:p>
          <a:p>
            <a:pPr indent="0" lvl="0" marL="0" rtl="0" algn="l">
              <a:spcBef>
                <a:spcPts val="0"/>
              </a:spcBef>
              <a:spcAft>
                <a:spcPts val="0"/>
              </a:spcAft>
              <a:buNone/>
            </a:pPr>
            <a:r>
              <a:rPr lang="en"/>
              <a:t>Chrome to download (INSECURE)</a:t>
            </a:r>
            <a:endParaRPr/>
          </a:p>
          <a:p>
            <a:pPr indent="0" lvl="0" marL="0" rtl="0" algn="l">
              <a:spcBef>
                <a:spcPts val="0"/>
              </a:spcBef>
              <a:spcAft>
                <a:spcPts val="0"/>
              </a:spcAft>
              <a:buNone/>
            </a:pPr>
            <a:r>
              <a:rPr lang="en"/>
              <a:t>Repository - trusted known packages updated</a:t>
            </a:r>
            <a:endParaRPr/>
          </a:p>
          <a:p>
            <a:pPr indent="0" lvl="0" marL="0" rtl="0" algn="l">
              <a:spcBef>
                <a:spcPts val="0"/>
              </a:spcBef>
              <a:spcAft>
                <a:spcPts val="0"/>
              </a:spcAft>
              <a:buNone/>
            </a:pPr>
            <a:r>
              <a:rPr lang="en"/>
              <a:t>Windows - Unknown just download whatever link you click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--Stripped down--</a:t>
            </a:r>
            <a:endParaRPr/>
          </a:p>
          <a:p>
            <a:pPr indent="0" lvl="0" marL="0" rtl="0" algn="l">
              <a:spcBef>
                <a:spcPts val="0"/>
              </a:spcBef>
              <a:spcAft>
                <a:spcPts val="0"/>
              </a:spcAft>
              <a:buNone/>
            </a:pPr>
            <a:r>
              <a:rPr lang="en"/>
              <a:t>It only comes with the essentials usually no bloatware (OS installation changes this)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324475" y="148225"/>
            <a:ext cx="3559500" cy="1373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61" name="Google Shape;61;p13"/>
          <p:cNvSpPr txBox="1"/>
          <p:nvPr>
            <p:ph idx="1" type="body"/>
          </p:nvPr>
        </p:nvSpPr>
        <p:spPr>
          <a:xfrm>
            <a:off x="324475" y="1920450"/>
            <a:ext cx="8494800" cy="2704200"/>
          </a:xfrm>
          <a:prstGeom prst="rect">
            <a:avLst/>
          </a:prstGeom>
          <a:noFill/>
        </p:spPr>
        <p:txBody>
          <a:bodyPr anchorCtr="0" anchor="t" bIns="91425" lIns="91425" spcFirstLastPara="1" rIns="91425" wrap="square" tIns="91425"/>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2" name="Google Shape;6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67" name="Shape 67"/>
        <p:cNvGrpSpPr/>
        <p:nvPr/>
      </p:nvGrpSpPr>
      <p:grpSpPr>
        <a:xfrm>
          <a:off x="0" y="0"/>
          <a:ext cx="0" cy="0"/>
          <a:chOff x="0" y="0"/>
          <a:chExt cx="0" cy="0"/>
        </a:xfrm>
      </p:grpSpPr>
      <p:sp>
        <p:nvSpPr>
          <p:cNvPr id="68" name="Google Shape;68;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5"/>
          <p:cNvGrpSpPr/>
          <p:nvPr/>
        </p:nvGrpSpPr>
        <p:grpSpPr>
          <a:xfrm>
            <a:off x="830392" y="1191256"/>
            <a:ext cx="745763" cy="45826"/>
            <a:chOff x="4580561" y="2589004"/>
            <a:chExt cx="1064464" cy="25200"/>
          </a:xfrm>
        </p:grpSpPr>
        <p:sp>
          <p:nvSpPr>
            <p:cNvPr id="70" name="Google Shape;70;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5"/>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3" name="Google Shape;73;p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4" name="Google Shape;7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5" name="Shape 75"/>
        <p:cNvGrpSpPr/>
        <p:nvPr/>
      </p:nvGrpSpPr>
      <p:grpSpPr>
        <a:xfrm>
          <a:off x="0" y="0"/>
          <a:ext cx="0" cy="0"/>
          <a:chOff x="0" y="0"/>
          <a:chExt cx="0" cy="0"/>
        </a:xfrm>
      </p:grpSpPr>
      <p:grpSp>
        <p:nvGrpSpPr>
          <p:cNvPr id="76" name="Google Shape;76;p16"/>
          <p:cNvGrpSpPr/>
          <p:nvPr/>
        </p:nvGrpSpPr>
        <p:grpSpPr>
          <a:xfrm>
            <a:off x="830392" y="1191256"/>
            <a:ext cx="745763" cy="45826"/>
            <a:chOff x="4580561" y="2589004"/>
            <a:chExt cx="1064464" cy="25200"/>
          </a:xfrm>
        </p:grpSpPr>
        <p:sp>
          <p:nvSpPr>
            <p:cNvPr id="77" name="Google Shape;77;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6"/>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0" name="Google Shape;8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1" name="Shape 81"/>
        <p:cNvGrpSpPr/>
        <p:nvPr/>
      </p:nvGrpSpPr>
      <p:grpSpPr>
        <a:xfrm>
          <a:off x="0" y="0"/>
          <a:ext cx="0" cy="0"/>
          <a:chOff x="0" y="0"/>
          <a:chExt cx="0" cy="0"/>
        </a:xfrm>
      </p:grpSpPr>
      <p:sp>
        <p:nvSpPr>
          <p:cNvPr id="82" name="Google Shape;82;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7"/>
          <p:cNvGrpSpPr/>
          <p:nvPr/>
        </p:nvGrpSpPr>
        <p:grpSpPr>
          <a:xfrm>
            <a:off x="830392" y="1191256"/>
            <a:ext cx="745763" cy="45826"/>
            <a:chOff x="4580561" y="2589004"/>
            <a:chExt cx="1064464" cy="25200"/>
          </a:xfrm>
        </p:grpSpPr>
        <p:sp>
          <p:nvSpPr>
            <p:cNvPr id="84" name="Google Shape;8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7"/>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7" name="Google Shape;87;p17"/>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8" name="Google Shape;8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sp>
        <p:nvSpPr>
          <p:cNvPr id="90" name="Google Shape;90;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8"/>
          <p:cNvGrpSpPr/>
          <p:nvPr/>
        </p:nvGrpSpPr>
        <p:grpSpPr>
          <a:xfrm>
            <a:off x="830392" y="1191256"/>
            <a:ext cx="745763" cy="45826"/>
            <a:chOff x="4580561" y="2589004"/>
            <a:chExt cx="1064464" cy="25200"/>
          </a:xfrm>
        </p:grpSpPr>
        <p:sp>
          <p:nvSpPr>
            <p:cNvPr id="92" name="Google Shape;92;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5" name="Google Shape;95;p1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6" name="Google Shape;96;p1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8" name="Shape 98"/>
        <p:cNvGrpSpPr/>
        <p:nvPr/>
      </p:nvGrpSpPr>
      <p:grpSpPr>
        <a:xfrm>
          <a:off x="0" y="0"/>
          <a:ext cx="0" cy="0"/>
          <a:chOff x="0" y="0"/>
          <a:chExt cx="0" cy="0"/>
        </a:xfrm>
      </p:grpSpPr>
      <p:sp>
        <p:nvSpPr>
          <p:cNvPr id="99" name="Google Shape;9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9"/>
          <p:cNvGrpSpPr/>
          <p:nvPr/>
        </p:nvGrpSpPr>
        <p:grpSpPr>
          <a:xfrm>
            <a:off x="830392" y="1191256"/>
            <a:ext cx="745763" cy="45826"/>
            <a:chOff x="4580561" y="2589004"/>
            <a:chExt cx="1064464" cy="25200"/>
          </a:xfrm>
        </p:grpSpPr>
        <p:sp>
          <p:nvSpPr>
            <p:cNvPr id="101" name="Google Shape;10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4" name="Google Shape;10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sp>
        <p:nvSpPr>
          <p:cNvPr id="106" name="Google Shape;106;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20"/>
          <p:cNvGrpSpPr/>
          <p:nvPr/>
        </p:nvGrpSpPr>
        <p:grpSpPr>
          <a:xfrm>
            <a:off x="830392" y="1191256"/>
            <a:ext cx="745763" cy="45826"/>
            <a:chOff x="4580561" y="2589004"/>
            <a:chExt cx="1064464" cy="25200"/>
          </a:xfrm>
        </p:grpSpPr>
        <p:sp>
          <p:nvSpPr>
            <p:cNvPr id="108" name="Google Shape;108;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1" name="Google Shape;111;p2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13" name="Shape 113"/>
        <p:cNvGrpSpPr/>
        <p:nvPr/>
      </p:nvGrpSpPr>
      <p:grpSpPr>
        <a:xfrm>
          <a:off x="0" y="0"/>
          <a:ext cx="0" cy="0"/>
          <a:chOff x="0" y="0"/>
          <a:chExt cx="0" cy="0"/>
        </a:xfrm>
      </p:grpSpPr>
      <p:grpSp>
        <p:nvGrpSpPr>
          <p:cNvPr id="114" name="Google Shape;114;p21"/>
          <p:cNvGrpSpPr/>
          <p:nvPr/>
        </p:nvGrpSpPr>
        <p:grpSpPr>
          <a:xfrm>
            <a:off x="830392" y="4169130"/>
            <a:ext cx="745763" cy="45826"/>
            <a:chOff x="4580561" y="2589004"/>
            <a:chExt cx="1064464" cy="25200"/>
          </a:xfrm>
        </p:grpSpPr>
        <p:sp>
          <p:nvSpPr>
            <p:cNvPr id="115" name="Google Shape;115;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8" name="Google Shape;118;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2"/>
          <p:cNvGrpSpPr/>
          <p:nvPr/>
        </p:nvGrpSpPr>
        <p:grpSpPr>
          <a:xfrm>
            <a:off x="830392" y="1191256"/>
            <a:ext cx="745763" cy="45826"/>
            <a:chOff x="4580561" y="2589004"/>
            <a:chExt cx="1064464" cy="25200"/>
          </a:xfrm>
        </p:grpSpPr>
        <p:sp>
          <p:nvSpPr>
            <p:cNvPr id="122" name="Google Shape;122;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2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2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2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8" name="Shape 128"/>
        <p:cNvGrpSpPr/>
        <p:nvPr/>
      </p:nvGrpSpPr>
      <p:grpSpPr>
        <a:xfrm>
          <a:off x="0" y="0"/>
          <a:ext cx="0" cy="0"/>
          <a:chOff x="0" y="0"/>
          <a:chExt cx="0" cy="0"/>
        </a:xfrm>
      </p:grpSpPr>
      <p:sp>
        <p:nvSpPr>
          <p:cNvPr id="129" name="Google Shape;129;p2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30" name="Google Shape;130;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1" name="Shape 131"/>
        <p:cNvGrpSpPr/>
        <p:nvPr/>
      </p:nvGrpSpPr>
      <p:grpSpPr>
        <a:xfrm>
          <a:off x="0" y="0"/>
          <a:ext cx="0" cy="0"/>
          <a:chOff x="0" y="0"/>
          <a:chExt cx="0" cy="0"/>
        </a:xfrm>
      </p:grpSpPr>
      <p:grpSp>
        <p:nvGrpSpPr>
          <p:cNvPr id="132" name="Google Shape;132;p24"/>
          <p:cNvGrpSpPr/>
          <p:nvPr/>
        </p:nvGrpSpPr>
        <p:grpSpPr>
          <a:xfrm>
            <a:off x="830392" y="4169130"/>
            <a:ext cx="745763" cy="45826"/>
            <a:chOff x="4580561" y="2589004"/>
            <a:chExt cx="1064464" cy="25200"/>
          </a:xfrm>
        </p:grpSpPr>
        <p:sp>
          <p:nvSpPr>
            <p:cNvPr id="133" name="Google Shape;133;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36" name="Google Shape;136;p2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37" name="Google Shape;13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8" name="Shape 138"/>
        <p:cNvGrpSpPr/>
        <p:nvPr/>
      </p:nvGrpSpPr>
      <p:grpSpPr>
        <a:xfrm>
          <a:off x="0" y="0"/>
          <a:ext cx="0" cy="0"/>
          <a:chOff x="0" y="0"/>
          <a:chExt cx="0" cy="0"/>
        </a:xfrm>
      </p:grpSpPr>
      <p:sp>
        <p:nvSpPr>
          <p:cNvPr id="139" name="Google Shape;13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65" name="Google Shape;6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66" name="Google Shape;66;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6.pn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nytimes.com/2018/09/28/technology/facebook-hack-data-breach.html"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www.primaryresources.co.uk/mfl/ouest.ht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hyperlink" Target="http://overthewire.org/wargames/" TargetMode="External"/><Relationship Id="rId4" Type="http://schemas.openxmlformats.org/officeDocument/2006/relationships/hyperlink" Target="https://linuxacademy.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311700" y="515975"/>
            <a:ext cx="8520600" cy="15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0000"/>
                </a:solidFill>
              </a:rPr>
              <a:t>Cyber Defense Organization</a:t>
            </a:r>
            <a:endParaRPr sz="5200">
              <a:solidFill>
                <a:srgbClr val="000000"/>
              </a:solidFill>
            </a:endParaRPr>
          </a:p>
        </p:txBody>
      </p:sp>
      <p:sp>
        <p:nvSpPr>
          <p:cNvPr id="145" name="Google Shape;145;p26"/>
          <p:cNvSpPr txBox="1"/>
          <p:nvPr/>
        </p:nvSpPr>
        <p:spPr>
          <a:xfrm>
            <a:off x="311700" y="198227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595959"/>
                </a:solidFill>
              </a:rPr>
              <a:t>Fall 2018 - Intro to Linux</a:t>
            </a:r>
            <a:endParaRPr sz="2800">
              <a:solidFill>
                <a:srgbClr val="595959"/>
              </a:solidFill>
            </a:endParaRPr>
          </a:p>
        </p:txBody>
      </p:sp>
      <p:pic>
        <p:nvPicPr>
          <p:cNvPr id="146" name="Google Shape;146;p26"/>
          <p:cNvPicPr preferRelativeResize="0"/>
          <p:nvPr/>
        </p:nvPicPr>
        <p:blipFill>
          <a:blip r:embed="rId3">
            <a:alphaModFix/>
          </a:blip>
          <a:stretch>
            <a:fillRect/>
          </a:stretch>
        </p:blipFill>
        <p:spPr>
          <a:xfrm>
            <a:off x="3497450" y="2658375"/>
            <a:ext cx="2149101" cy="2149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linux pt 2</a:t>
            </a:r>
            <a:endParaRPr/>
          </a:p>
        </p:txBody>
      </p:sp>
      <p:sp>
        <p:nvSpPr>
          <p:cNvPr id="207" name="Google Shape;207;p35"/>
          <p:cNvSpPr txBox="1"/>
          <p:nvPr/>
        </p:nvSpPr>
        <p:spPr>
          <a:xfrm>
            <a:off x="610350" y="2072725"/>
            <a:ext cx="6655200" cy="3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POSIX (Portable Software)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descr="Image result for raspberry pi png" id="208" name="Google Shape;208;p35"/>
          <p:cNvPicPr preferRelativeResize="0"/>
          <p:nvPr/>
        </p:nvPicPr>
        <p:blipFill>
          <a:blip r:embed="rId3">
            <a:alphaModFix/>
          </a:blip>
          <a:stretch>
            <a:fillRect/>
          </a:stretch>
        </p:blipFill>
        <p:spPr>
          <a:xfrm>
            <a:off x="444525" y="2776325"/>
            <a:ext cx="1246100" cy="907875"/>
          </a:xfrm>
          <a:prstGeom prst="rect">
            <a:avLst/>
          </a:prstGeom>
          <a:noFill/>
          <a:ln>
            <a:noFill/>
          </a:ln>
        </p:spPr>
      </p:pic>
      <p:pic>
        <p:nvPicPr>
          <p:cNvPr id="209" name="Google Shape;209;p35"/>
          <p:cNvPicPr preferRelativeResize="0"/>
          <p:nvPr/>
        </p:nvPicPr>
        <p:blipFill>
          <a:blip r:embed="rId4">
            <a:alphaModFix/>
          </a:blip>
          <a:stretch>
            <a:fillRect/>
          </a:stretch>
        </p:blipFill>
        <p:spPr>
          <a:xfrm>
            <a:off x="1690625" y="3601925"/>
            <a:ext cx="1345350" cy="1345350"/>
          </a:xfrm>
          <a:prstGeom prst="rect">
            <a:avLst/>
          </a:prstGeom>
          <a:noFill/>
          <a:ln>
            <a:noFill/>
          </a:ln>
        </p:spPr>
      </p:pic>
      <p:pic>
        <p:nvPicPr>
          <p:cNvPr id="210" name="Google Shape;210;p35"/>
          <p:cNvPicPr preferRelativeResize="0"/>
          <p:nvPr/>
        </p:nvPicPr>
        <p:blipFill>
          <a:blip r:embed="rId5">
            <a:alphaModFix/>
          </a:blip>
          <a:stretch>
            <a:fillRect/>
          </a:stretch>
        </p:blipFill>
        <p:spPr>
          <a:xfrm>
            <a:off x="3080837" y="2600998"/>
            <a:ext cx="1714225" cy="1453900"/>
          </a:xfrm>
          <a:prstGeom prst="rect">
            <a:avLst/>
          </a:prstGeom>
          <a:noFill/>
          <a:ln>
            <a:noFill/>
          </a:ln>
        </p:spPr>
      </p:pic>
      <p:pic>
        <p:nvPicPr>
          <p:cNvPr id="211" name="Google Shape;211;p35"/>
          <p:cNvPicPr preferRelativeResize="0"/>
          <p:nvPr/>
        </p:nvPicPr>
        <p:blipFill>
          <a:blip r:embed="rId6">
            <a:alphaModFix/>
          </a:blip>
          <a:stretch>
            <a:fillRect/>
          </a:stretch>
        </p:blipFill>
        <p:spPr>
          <a:xfrm>
            <a:off x="5296925" y="2712275"/>
            <a:ext cx="3389899" cy="2175500"/>
          </a:xfrm>
          <a:prstGeom prst="rect">
            <a:avLst/>
          </a:prstGeom>
          <a:noFill/>
          <a:ln>
            <a:noFill/>
          </a:ln>
        </p:spPr>
      </p:pic>
      <p:pic>
        <p:nvPicPr>
          <p:cNvPr id="212" name="Google Shape;212;p35"/>
          <p:cNvPicPr preferRelativeResize="0"/>
          <p:nvPr/>
        </p:nvPicPr>
        <p:blipFill>
          <a:blip r:embed="rId7">
            <a:alphaModFix/>
          </a:blip>
          <a:stretch>
            <a:fillRect/>
          </a:stretch>
        </p:blipFill>
        <p:spPr>
          <a:xfrm>
            <a:off x="5344363" y="2489575"/>
            <a:ext cx="3295025" cy="275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Shells</a:t>
            </a:r>
            <a:endParaRPr/>
          </a:p>
        </p:txBody>
      </p:sp>
      <p:sp>
        <p:nvSpPr>
          <p:cNvPr id="218" name="Google Shape;21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talk to the computer</a:t>
            </a:r>
            <a:endParaRPr/>
          </a:p>
          <a:p>
            <a:pPr indent="0" lvl="0" marL="0" rtl="0" algn="l">
              <a:spcBef>
                <a:spcPts val="1600"/>
              </a:spcBef>
              <a:spcAft>
                <a:spcPts val="0"/>
              </a:spcAft>
              <a:buNone/>
            </a:pPr>
            <a:r>
              <a:rPr lang="en"/>
              <a:t>Different versions </a:t>
            </a:r>
            <a:endParaRPr/>
          </a:p>
          <a:p>
            <a:pPr indent="0" lvl="0" marL="0" rtl="0" algn="l">
              <a:spcBef>
                <a:spcPts val="1600"/>
              </a:spcBef>
              <a:spcAft>
                <a:spcPts val="1600"/>
              </a:spcAft>
              <a:buNone/>
            </a:pPr>
            <a:r>
              <a:rPr lang="en"/>
              <a:t>bash, zsh</a:t>
            </a:r>
            <a:endParaRPr/>
          </a:p>
        </p:txBody>
      </p:sp>
      <p:pic>
        <p:nvPicPr>
          <p:cNvPr id="219" name="Google Shape;219;p36"/>
          <p:cNvPicPr preferRelativeResize="0"/>
          <p:nvPr/>
        </p:nvPicPr>
        <p:blipFill>
          <a:blip r:embed="rId3">
            <a:alphaModFix/>
          </a:blip>
          <a:stretch>
            <a:fillRect/>
          </a:stretch>
        </p:blipFill>
        <p:spPr>
          <a:xfrm>
            <a:off x="5929151" y="1780476"/>
            <a:ext cx="2686400" cy="2947675"/>
          </a:xfrm>
          <a:prstGeom prst="rect">
            <a:avLst/>
          </a:prstGeom>
          <a:noFill/>
          <a:ln>
            <a:noFill/>
          </a:ln>
        </p:spPr>
      </p:pic>
      <p:sp>
        <p:nvSpPr>
          <p:cNvPr id="220" name="Google Shape;220;p36"/>
          <p:cNvSpPr txBox="1"/>
          <p:nvPr/>
        </p:nvSpPr>
        <p:spPr>
          <a:xfrm>
            <a:off x="267900" y="4065450"/>
            <a:ext cx="47871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username</a:t>
            </a:r>
            <a:r>
              <a:rPr lang="en">
                <a:solidFill>
                  <a:srgbClr val="B45F06"/>
                </a:solidFill>
              </a:rPr>
              <a:t>@</a:t>
            </a:r>
            <a:r>
              <a:rPr lang="en">
                <a:solidFill>
                  <a:srgbClr val="674EA7"/>
                </a:solidFill>
              </a:rPr>
              <a:t>hostname</a:t>
            </a:r>
            <a:r>
              <a:rPr lang="en"/>
              <a:t>:</a:t>
            </a:r>
            <a:r>
              <a:rPr lang="en">
                <a:solidFill>
                  <a:srgbClr val="0000FF"/>
                </a:solidFill>
              </a:rPr>
              <a:t>current/directory</a:t>
            </a:r>
            <a:r>
              <a:rPr lang="en"/>
              <a:t>$</a:t>
            </a:r>
            <a:endParaRPr/>
          </a:p>
        </p:txBody>
      </p:sp>
      <p:sp>
        <p:nvSpPr>
          <p:cNvPr id="221" name="Google Shape;221;p36"/>
          <p:cNvSpPr txBox="1"/>
          <p:nvPr/>
        </p:nvSpPr>
        <p:spPr>
          <a:xfrm>
            <a:off x="267900" y="3807075"/>
            <a:ext cx="33771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Prompt: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Shells pt2 </a:t>
            </a:r>
            <a:endParaRPr/>
          </a:p>
        </p:txBody>
      </p:sp>
      <p:pic>
        <p:nvPicPr>
          <p:cNvPr id="227" name="Google Shape;227;p37"/>
          <p:cNvPicPr preferRelativeResize="0"/>
          <p:nvPr/>
        </p:nvPicPr>
        <p:blipFill>
          <a:blip r:embed="rId3">
            <a:alphaModFix/>
          </a:blip>
          <a:stretch>
            <a:fillRect/>
          </a:stretch>
        </p:blipFill>
        <p:spPr>
          <a:xfrm>
            <a:off x="3066800" y="1952545"/>
            <a:ext cx="2615550" cy="2754675"/>
          </a:xfrm>
          <a:prstGeom prst="rect">
            <a:avLst/>
          </a:prstGeom>
          <a:noFill/>
          <a:ln>
            <a:noFill/>
          </a:ln>
        </p:spPr>
      </p:pic>
      <p:sp>
        <p:nvSpPr>
          <p:cNvPr id="228" name="Google Shape;228;p37"/>
          <p:cNvSpPr txBox="1"/>
          <p:nvPr/>
        </p:nvSpPr>
        <p:spPr>
          <a:xfrm>
            <a:off x="232650" y="2509850"/>
            <a:ext cx="1699200" cy="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Next Time: SSH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em up</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VirtualBox</a:t>
            </a:r>
            <a:endParaRPr/>
          </a:p>
          <a:p>
            <a:pPr indent="0" lvl="0" marL="0" rtl="0" algn="l">
              <a:spcBef>
                <a:spcPts val="1600"/>
              </a:spcBef>
              <a:spcAft>
                <a:spcPts val="0"/>
              </a:spcAft>
              <a:buNone/>
            </a:pPr>
            <a:r>
              <a:rPr lang="en"/>
              <a:t>Start the Ubuntu Machines</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Password</a:t>
            </a:r>
            <a:r>
              <a:rPr lang="en"/>
              <a:t>: bb123#123</a:t>
            </a:r>
            <a:endParaRPr/>
          </a:p>
          <a:p>
            <a:pPr indent="0" lvl="0" marL="0" rtl="0" algn="l">
              <a:spcBef>
                <a:spcPts val="1600"/>
              </a:spcBef>
              <a:spcAft>
                <a:spcPts val="1600"/>
              </a:spcAft>
              <a:buNone/>
            </a:pPr>
            <a:r>
              <a:t/>
            </a:r>
            <a:endParaRPr/>
          </a:p>
        </p:txBody>
      </p:sp>
      <p:pic>
        <p:nvPicPr>
          <p:cNvPr id="235" name="Google Shape;235;p38"/>
          <p:cNvPicPr preferRelativeResize="0"/>
          <p:nvPr/>
        </p:nvPicPr>
        <p:blipFill>
          <a:blip r:embed="rId3">
            <a:alphaModFix/>
          </a:blip>
          <a:stretch>
            <a:fillRect/>
          </a:stretch>
        </p:blipFill>
        <p:spPr>
          <a:xfrm>
            <a:off x="5026500" y="1499200"/>
            <a:ext cx="3391649" cy="2261099"/>
          </a:xfrm>
          <a:prstGeom prst="rect">
            <a:avLst/>
          </a:prstGeom>
          <a:noFill/>
          <a:ln>
            <a:noFill/>
          </a:ln>
          <a:effectLst>
            <a:outerShdw blurRad="57150" rotWithShape="0" algn="bl" dir="9900000" dist="19050">
              <a:srgbClr val="000000">
                <a:alpha val="50000"/>
              </a:srgbClr>
            </a:outerShdw>
            <a:reflection blurRad="0" dir="5400000" dist="47625" endA="0" endPos="8000" fadeDir="5400012" kx="0" rotWithShape="0" algn="bl"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Hierarchy</a:t>
            </a:r>
            <a:r>
              <a:rPr lang="en"/>
              <a:t> </a:t>
            </a:r>
            <a:endParaRPr/>
          </a:p>
        </p:txBody>
      </p:sp>
      <p:sp>
        <p:nvSpPr>
          <p:cNvPr id="241" name="Google Shape;241;p39"/>
          <p:cNvSpPr txBox="1"/>
          <p:nvPr/>
        </p:nvSpPr>
        <p:spPr>
          <a:xfrm>
            <a:off x="444000" y="2199475"/>
            <a:ext cx="6311400" cy="23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linux file system hierarchy png" id="242" name="Google Shape;242;p39"/>
          <p:cNvPicPr preferRelativeResize="0"/>
          <p:nvPr/>
        </p:nvPicPr>
        <p:blipFill>
          <a:blip r:embed="rId3">
            <a:alphaModFix/>
          </a:blip>
          <a:stretch>
            <a:fillRect/>
          </a:stretch>
        </p:blipFill>
        <p:spPr>
          <a:xfrm>
            <a:off x="729450" y="1656975"/>
            <a:ext cx="7256850" cy="344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Hierarchy </a:t>
            </a:r>
            <a:endParaRPr/>
          </a:p>
        </p:txBody>
      </p:sp>
      <p:sp>
        <p:nvSpPr>
          <p:cNvPr id="248" name="Google Shape;248;p40"/>
          <p:cNvSpPr txBox="1"/>
          <p:nvPr/>
        </p:nvSpPr>
        <p:spPr>
          <a:xfrm>
            <a:off x="400175" y="2192175"/>
            <a:ext cx="6311400" cy="23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 </a:t>
            </a:r>
            <a:r>
              <a:rPr lang="en">
                <a:solidFill>
                  <a:srgbClr val="38761D"/>
                </a:solidFill>
              </a:rPr>
              <a:t>       </a:t>
            </a:r>
            <a:r>
              <a:rPr lang="en"/>
              <a:t>- filesystem root</a:t>
            </a:r>
            <a:endParaRPr/>
          </a:p>
          <a:p>
            <a:pPr indent="0" lvl="0" marL="0" rtl="0" algn="l">
              <a:spcBef>
                <a:spcPts val="0"/>
              </a:spcBef>
              <a:spcAft>
                <a:spcPts val="0"/>
              </a:spcAft>
              <a:buNone/>
            </a:pPr>
            <a:r>
              <a:rPr lang="en">
                <a:solidFill>
                  <a:srgbClr val="1155CC"/>
                </a:solidFill>
              </a:rPr>
              <a:t>/bin</a:t>
            </a:r>
            <a:r>
              <a:rPr lang="en"/>
              <a:t>   - contains programs </a:t>
            </a:r>
            <a:endParaRPr/>
          </a:p>
          <a:p>
            <a:pPr indent="0" lvl="0" marL="0" rtl="0" algn="l">
              <a:spcBef>
                <a:spcPts val="0"/>
              </a:spcBef>
              <a:spcAft>
                <a:spcPts val="0"/>
              </a:spcAft>
              <a:buNone/>
            </a:pPr>
            <a:r>
              <a:rPr lang="en">
                <a:solidFill>
                  <a:srgbClr val="1155CC"/>
                </a:solidFill>
              </a:rPr>
              <a:t>/sbin</a:t>
            </a:r>
            <a:r>
              <a:rPr lang="en"/>
              <a:t> - contains programs for admins</a:t>
            </a:r>
            <a:endParaRPr/>
          </a:p>
          <a:p>
            <a:pPr indent="0" lvl="0" marL="0" rtl="0" algn="l">
              <a:spcBef>
                <a:spcPts val="0"/>
              </a:spcBef>
              <a:spcAft>
                <a:spcPts val="0"/>
              </a:spcAft>
              <a:buNone/>
            </a:pPr>
            <a:r>
              <a:rPr lang="en">
                <a:solidFill>
                  <a:srgbClr val="1155CC"/>
                </a:solidFill>
              </a:rPr>
              <a:t>/etc</a:t>
            </a:r>
            <a:r>
              <a:rPr lang="en">
                <a:solidFill>
                  <a:srgbClr val="38761D"/>
                </a:solidFill>
              </a:rPr>
              <a:t> </a:t>
            </a:r>
            <a:r>
              <a:rPr lang="en"/>
              <a:t>  - configuration files for programs</a:t>
            </a:r>
            <a:endParaRPr/>
          </a:p>
          <a:p>
            <a:pPr indent="0" lvl="0" marL="0" rtl="0" algn="l">
              <a:spcBef>
                <a:spcPts val="0"/>
              </a:spcBef>
              <a:spcAft>
                <a:spcPts val="0"/>
              </a:spcAft>
              <a:buNone/>
            </a:pPr>
            <a:r>
              <a:rPr lang="en">
                <a:solidFill>
                  <a:srgbClr val="1155CC"/>
                </a:solidFill>
              </a:rPr>
              <a:t>/opt</a:t>
            </a:r>
            <a:r>
              <a:rPr lang="en"/>
              <a:t>   - downloaded programs</a:t>
            </a:r>
            <a:endParaRPr/>
          </a:p>
          <a:p>
            <a:pPr indent="0" lvl="0" marL="0" rtl="0" algn="l">
              <a:spcBef>
                <a:spcPts val="0"/>
              </a:spcBef>
              <a:spcAft>
                <a:spcPts val="0"/>
              </a:spcAft>
              <a:buNone/>
            </a:pPr>
            <a:r>
              <a:rPr lang="en">
                <a:solidFill>
                  <a:srgbClr val="1155CC"/>
                </a:solidFill>
              </a:rPr>
              <a:t>/home</a:t>
            </a:r>
            <a:r>
              <a:rPr lang="en"/>
              <a:t> - each user has files live there</a:t>
            </a:r>
            <a:endParaRPr/>
          </a:p>
          <a:p>
            <a:pPr indent="0" lvl="0" marL="0" rtl="0" algn="l">
              <a:spcBef>
                <a:spcPts val="0"/>
              </a:spcBef>
              <a:spcAft>
                <a:spcPts val="0"/>
              </a:spcAft>
              <a:buNone/>
            </a:pPr>
            <a:r>
              <a:rPr lang="en">
                <a:solidFill>
                  <a:srgbClr val="1155CC"/>
                </a:solidFill>
              </a:rPr>
              <a:t>/dev</a:t>
            </a:r>
            <a:r>
              <a:rPr lang="en"/>
              <a:t>    - attached devices information (usbs)</a:t>
            </a:r>
            <a:endParaRPr/>
          </a:p>
          <a:p>
            <a:pPr indent="0" lvl="0" marL="0" rtl="0" algn="l">
              <a:spcBef>
                <a:spcPts val="0"/>
              </a:spcBef>
              <a:spcAft>
                <a:spcPts val="0"/>
              </a:spcAft>
              <a:buNone/>
            </a:pPr>
            <a:r>
              <a:rPr lang="en">
                <a:solidFill>
                  <a:srgbClr val="1155CC"/>
                </a:solidFill>
              </a:rPr>
              <a:t>/var</a:t>
            </a:r>
            <a:r>
              <a:rPr lang="en"/>
              <a:t>    - variable files(LOGS!) </a:t>
            </a:r>
            <a:endParaRPr/>
          </a:p>
          <a:p>
            <a:pPr indent="0" lvl="0" marL="0" rtl="0" algn="l">
              <a:spcBef>
                <a:spcPts val="0"/>
              </a:spcBef>
              <a:spcAft>
                <a:spcPts val="0"/>
              </a:spcAft>
              <a:buNone/>
            </a:pPr>
            <a:r>
              <a:rPr lang="en">
                <a:solidFill>
                  <a:srgbClr val="1155CC"/>
                </a:solidFill>
              </a:rPr>
              <a:t>/tmp</a:t>
            </a:r>
            <a:r>
              <a:rPr lang="en"/>
              <a:t>   - temporary files </a:t>
            </a:r>
            <a:endParaRPr/>
          </a:p>
          <a:p>
            <a:pPr indent="0" lvl="0" marL="0" rtl="0" algn="l">
              <a:spcBef>
                <a:spcPts val="0"/>
              </a:spcBef>
              <a:spcAft>
                <a:spcPts val="0"/>
              </a:spcAft>
              <a:buNone/>
            </a:pPr>
            <a:r>
              <a:rPr lang="en">
                <a:solidFill>
                  <a:srgbClr val="1155CC"/>
                </a:solidFill>
              </a:rPr>
              <a:t>. </a:t>
            </a:r>
            <a:r>
              <a:rPr lang="en"/>
              <a:t>         - current directory</a:t>
            </a:r>
            <a:endParaRPr/>
          </a:p>
          <a:p>
            <a:pPr indent="0" lvl="0" marL="0" rtl="0" algn="l">
              <a:spcBef>
                <a:spcPts val="0"/>
              </a:spcBef>
              <a:spcAft>
                <a:spcPts val="0"/>
              </a:spcAft>
              <a:buNone/>
            </a:pPr>
            <a:r>
              <a:rPr lang="en">
                <a:solidFill>
                  <a:srgbClr val="1155CC"/>
                </a:solidFill>
              </a:rPr>
              <a:t>.. </a:t>
            </a:r>
            <a:r>
              <a:rPr lang="en"/>
              <a:t>        - go up one directory </a:t>
            </a:r>
            <a:endParaRPr/>
          </a:p>
          <a:p>
            <a:pPr indent="0" lvl="0" marL="0" rtl="0" algn="l">
              <a:spcBef>
                <a:spcPts val="0"/>
              </a:spcBef>
              <a:spcAft>
                <a:spcPts val="0"/>
              </a:spcAft>
              <a:buNone/>
            </a:pPr>
            <a:r>
              <a:rPr lang="en">
                <a:solidFill>
                  <a:srgbClr val="1155CC"/>
                </a:solidFill>
              </a:rPr>
              <a:t>- </a:t>
            </a:r>
            <a:r>
              <a:rPr lang="en"/>
              <a:t>         - go back </a:t>
            </a:r>
            <a:endParaRPr/>
          </a:p>
        </p:txBody>
      </p:sp>
      <p:pic>
        <p:nvPicPr>
          <p:cNvPr descr="Image result for linux file system hierarchy png" id="249" name="Google Shape;249;p40"/>
          <p:cNvPicPr preferRelativeResize="0"/>
          <p:nvPr/>
        </p:nvPicPr>
        <p:blipFill>
          <a:blip r:embed="rId3">
            <a:alphaModFix/>
          </a:blip>
          <a:stretch>
            <a:fillRect/>
          </a:stretch>
        </p:blipFill>
        <p:spPr>
          <a:xfrm>
            <a:off x="3687200" y="521150"/>
            <a:ext cx="5357476" cy="326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around</a:t>
            </a:r>
            <a:endParaRPr/>
          </a:p>
        </p:txBody>
      </p:sp>
      <p:sp>
        <p:nvSpPr>
          <p:cNvPr id="255" name="Google Shape;255;p41"/>
          <p:cNvSpPr txBox="1"/>
          <p:nvPr>
            <p:ph idx="1" type="body"/>
          </p:nvPr>
        </p:nvSpPr>
        <p:spPr>
          <a:xfrm>
            <a:off x="712050" y="2022475"/>
            <a:ext cx="7723500" cy="3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1155CC"/>
                </a:solidFill>
              </a:rPr>
              <a:t>p</a:t>
            </a:r>
            <a:r>
              <a:rPr lang="en">
                <a:solidFill>
                  <a:srgbClr val="1155CC"/>
                </a:solidFill>
              </a:rPr>
              <a:t>wd</a:t>
            </a:r>
            <a:r>
              <a:rPr lang="en"/>
              <a:t> - print working directory, shows where you currently are in the system i.e the working directory</a:t>
            </a:r>
            <a:endParaRPr/>
          </a:p>
        </p:txBody>
      </p:sp>
      <p:sp>
        <p:nvSpPr>
          <p:cNvPr id="256" name="Google Shape;256;p41"/>
          <p:cNvSpPr txBox="1"/>
          <p:nvPr/>
        </p:nvSpPr>
        <p:spPr>
          <a:xfrm>
            <a:off x="729450" y="2361775"/>
            <a:ext cx="76887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Lato"/>
                <a:ea typeface="Lato"/>
                <a:cs typeface="Lato"/>
                <a:sym typeface="Lato"/>
              </a:rPr>
              <a:t>ls</a:t>
            </a:r>
            <a:r>
              <a:rPr lang="en" sz="1300">
                <a:solidFill>
                  <a:schemeClr val="accent1"/>
                </a:solidFill>
                <a:latin typeface="Lato"/>
                <a:ea typeface="Lato"/>
                <a:cs typeface="Lato"/>
                <a:sym typeface="Lato"/>
              </a:rPr>
              <a:t> - list all the files in the current folder</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rgbClr val="1155CC"/>
                </a:solidFill>
                <a:latin typeface="Lato"/>
                <a:ea typeface="Lato"/>
                <a:cs typeface="Lato"/>
                <a:sym typeface="Lato"/>
              </a:rPr>
              <a:t>-l</a:t>
            </a:r>
            <a:r>
              <a:rPr lang="en" sz="1300">
                <a:solidFill>
                  <a:schemeClr val="accent1"/>
                </a:solidFill>
                <a:latin typeface="Lato"/>
                <a:ea typeface="Lato"/>
                <a:cs typeface="Lato"/>
                <a:sym typeface="Lato"/>
              </a:rPr>
              <a:t>  : long-listing or more details</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rgbClr val="1155CC"/>
                </a:solidFill>
                <a:latin typeface="Lato"/>
                <a:ea typeface="Lato"/>
                <a:cs typeface="Lato"/>
                <a:sym typeface="Lato"/>
              </a:rPr>
              <a:t>-a</a:t>
            </a:r>
            <a:r>
              <a:rPr lang="en" sz="1300">
                <a:solidFill>
                  <a:schemeClr val="accent1"/>
                </a:solidFill>
                <a:latin typeface="Lato"/>
                <a:ea typeface="Lato"/>
                <a:cs typeface="Lato"/>
                <a:sym typeface="Lato"/>
              </a:rPr>
              <a:t> : list all files (including hidden)</a:t>
            </a:r>
            <a:endParaRPr/>
          </a:p>
        </p:txBody>
      </p:sp>
      <p:sp>
        <p:nvSpPr>
          <p:cNvPr id="257" name="Google Shape;257;p41"/>
          <p:cNvSpPr txBox="1"/>
          <p:nvPr/>
        </p:nvSpPr>
        <p:spPr>
          <a:xfrm>
            <a:off x="712050" y="3102050"/>
            <a:ext cx="6979500" cy="6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rgbClr val="1155CC"/>
                </a:solidFill>
                <a:latin typeface="Lato"/>
                <a:ea typeface="Lato"/>
                <a:cs typeface="Lato"/>
                <a:sym typeface="Lato"/>
              </a:rPr>
              <a:t>cat</a:t>
            </a:r>
            <a:r>
              <a:rPr lang="en" sz="1300">
                <a:solidFill>
                  <a:schemeClr val="accent1"/>
                </a:solidFill>
                <a:latin typeface="Lato"/>
                <a:ea typeface="Lato"/>
                <a:cs typeface="Lato"/>
                <a:sym typeface="Lato"/>
              </a:rPr>
              <a:t> - concatenate two files (usually used for printing contents of file)</a:t>
            </a:r>
            <a:endParaRPr/>
          </a:p>
        </p:txBody>
      </p:sp>
      <p:sp>
        <p:nvSpPr>
          <p:cNvPr id="258" name="Google Shape;258;p41"/>
          <p:cNvSpPr txBox="1"/>
          <p:nvPr/>
        </p:nvSpPr>
        <p:spPr>
          <a:xfrm>
            <a:off x="712050" y="3532100"/>
            <a:ext cx="6324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Lato"/>
                <a:ea typeface="Lato"/>
                <a:cs typeface="Lato"/>
                <a:sym typeface="Lato"/>
              </a:rPr>
              <a:t>c</a:t>
            </a:r>
            <a:r>
              <a:rPr lang="en" sz="1300">
                <a:solidFill>
                  <a:srgbClr val="1155CC"/>
                </a:solidFill>
                <a:latin typeface="Lato"/>
                <a:ea typeface="Lato"/>
                <a:cs typeface="Lato"/>
                <a:sym typeface="Lato"/>
              </a:rPr>
              <a:t>d</a:t>
            </a:r>
            <a:r>
              <a:rPr lang="en">
                <a:solidFill>
                  <a:srgbClr val="1155CC"/>
                </a:solidFill>
              </a:rPr>
              <a:t> </a:t>
            </a:r>
            <a:r>
              <a:rPr lang="en" sz="1300">
                <a:solidFill>
                  <a:schemeClr val="accent1"/>
                </a:solidFill>
                <a:latin typeface="Lato"/>
                <a:ea typeface="Lato"/>
                <a:cs typeface="Lato"/>
                <a:sym typeface="Lato"/>
              </a:rPr>
              <a:t>-</a:t>
            </a:r>
            <a:r>
              <a:rPr lang="en"/>
              <a:t> </a:t>
            </a:r>
            <a:r>
              <a:rPr lang="en" sz="1300">
                <a:solidFill>
                  <a:schemeClr val="accent1"/>
                </a:solidFill>
                <a:latin typeface="Lato"/>
                <a:ea typeface="Lato"/>
                <a:cs typeface="Lato"/>
                <a:sym typeface="Lato"/>
              </a:rPr>
              <a:t>change directory you are in </a:t>
            </a:r>
            <a:endParaRPr>
              <a:solidFill>
                <a:srgbClr val="BDBDBD"/>
              </a:solidFill>
            </a:endParaRPr>
          </a:p>
          <a:p>
            <a:pPr indent="0" lvl="0" marL="0" rtl="0" algn="l">
              <a:spcBef>
                <a:spcPts val="0"/>
              </a:spcBef>
              <a:spcAft>
                <a:spcPts val="0"/>
              </a:spcAft>
              <a:buNone/>
            </a:pPr>
            <a:r>
              <a:rPr lang="en">
                <a:solidFill>
                  <a:srgbClr val="BDBDBD"/>
                </a:solidFill>
              </a:rPr>
              <a:t>       </a:t>
            </a:r>
            <a:r>
              <a:rPr lang="en">
                <a:solidFill>
                  <a:srgbClr val="3C78D8"/>
                </a:solidFill>
              </a:rPr>
              <a:t>c</a:t>
            </a:r>
            <a:r>
              <a:rPr lang="en">
                <a:solidFill>
                  <a:srgbClr val="3C78D8"/>
                </a:solidFill>
              </a:rPr>
              <a:t>d</a:t>
            </a:r>
            <a:r>
              <a:rPr lang="en">
                <a:solidFill>
                  <a:srgbClr val="BDBDBD"/>
                </a:solidFill>
              </a:rPr>
              <a:t> </a:t>
            </a:r>
            <a:r>
              <a:rPr lang="en">
                <a:solidFill>
                  <a:srgbClr val="CC0000"/>
                </a:solidFill>
              </a:rPr>
              <a:t>..</a:t>
            </a:r>
            <a:r>
              <a:rPr lang="en">
                <a:solidFill>
                  <a:srgbClr val="BDBDBD"/>
                </a:solidFill>
              </a:rPr>
              <a:t> </a:t>
            </a:r>
            <a:endParaRPr>
              <a:solidFill>
                <a:srgbClr val="BDBDBD"/>
              </a:solidFill>
            </a:endParaRPr>
          </a:p>
          <a:p>
            <a:pPr indent="0" lvl="0" marL="0" rtl="0" algn="l">
              <a:spcBef>
                <a:spcPts val="0"/>
              </a:spcBef>
              <a:spcAft>
                <a:spcPts val="0"/>
              </a:spcAft>
              <a:buNone/>
            </a:pPr>
            <a:r>
              <a:rPr lang="en">
                <a:solidFill>
                  <a:srgbClr val="BDBDBD"/>
                </a:solidFill>
              </a:rPr>
              <a:t>       </a:t>
            </a:r>
            <a:r>
              <a:rPr lang="en">
                <a:solidFill>
                  <a:srgbClr val="3C78D8"/>
                </a:solidFill>
              </a:rPr>
              <a:t>c</a:t>
            </a:r>
            <a:r>
              <a:rPr lang="en">
                <a:solidFill>
                  <a:srgbClr val="3C78D8"/>
                </a:solidFill>
              </a:rPr>
              <a:t>d</a:t>
            </a:r>
            <a:r>
              <a:rPr lang="en">
                <a:solidFill>
                  <a:srgbClr val="BDBDBD"/>
                </a:solidFill>
              </a:rPr>
              <a:t> </a:t>
            </a:r>
            <a:r>
              <a:rPr lang="en">
                <a:solidFill>
                  <a:srgbClr val="CC0000"/>
                </a:solidFill>
              </a:rPr>
              <a:t>-</a:t>
            </a:r>
            <a:r>
              <a:rPr lang="en">
                <a:solidFill>
                  <a:srgbClr val="BDBDBD"/>
                </a:solidFill>
              </a:rPr>
              <a:t> </a:t>
            </a:r>
            <a:endParaRPr>
              <a:solidFill>
                <a:srgbClr val="BDBDBD"/>
              </a:solidFill>
            </a:endParaRPr>
          </a:p>
        </p:txBody>
      </p:sp>
      <p:pic>
        <p:nvPicPr>
          <p:cNvPr id="259" name="Google Shape;259;p41"/>
          <p:cNvPicPr preferRelativeResize="0"/>
          <p:nvPr/>
        </p:nvPicPr>
        <p:blipFill>
          <a:blip r:embed="rId3">
            <a:alphaModFix/>
          </a:blip>
          <a:stretch>
            <a:fillRect/>
          </a:stretch>
        </p:blipFill>
        <p:spPr>
          <a:xfrm>
            <a:off x="7069750" y="3156900"/>
            <a:ext cx="1897800" cy="189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Users and Groups</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Users on linux denoted in </a:t>
            </a:r>
            <a:r>
              <a:rPr lang="en">
                <a:solidFill>
                  <a:srgbClr val="1155CC"/>
                </a:solidFill>
              </a:rPr>
              <a:t>/etc/passwd</a:t>
            </a:r>
            <a:endParaRPr>
              <a:solidFill>
                <a:srgbClr val="1155CC"/>
              </a:solidFill>
            </a:endParaRPr>
          </a:p>
          <a:p>
            <a:pPr indent="0" lvl="0" marL="0" marR="0" rtl="0" algn="l">
              <a:lnSpc>
                <a:spcPct val="115000"/>
              </a:lnSpc>
              <a:spcBef>
                <a:spcPts val="1600"/>
              </a:spcBef>
              <a:spcAft>
                <a:spcPts val="0"/>
              </a:spcAft>
              <a:buNone/>
            </a:pPr>
            <a:r>
              <a:rPr lang="en"/>
              <a:t>Every user has a User Identification Number (UID) </a:t>
            </a:r>
            <a:endParaRPr/>
          </a:p>
          <a:p>
            <a:pPr indent="0" lvl="0" marL="0" marR="0" rtl="0" algn="l">
              <a:lnSpc>
                <a:spcPct val="115000"/>
              </a:lnSpc>
              <a:spcBef>
                <a:spcPts val="1600"/>
              </a:spcBef>
              <a:spcAft>
                <a:spcPts val="1600"/>
              </a:spcAft>
              <a:buNone/>
            </a:pPr>
            <a:r>
              <a:rPr lang="en"/>
              <a:t>Every group has a Group Identification Number (GID)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 </a:t>
            </a:r>
            <a:endParaRPr/>
          </a:p>
        </p:txBody>
      </p:sp>
      <p:pic>
        <p:nvPicPr>
          <p:cNvPr descr="Image result for linux permissions" id="271" name="Google Shape;271;p43"/>
          <p:cNvPicPr preferRelativeResize="0"/>
          <p:nvPr/>
        </p:nvPicPr>
        <p:blipFill>
          <a:blip r:embed="rId3">
            <a:alphaModFix/>
          </a:blip>
          <a:stretch>
            <a:fillRect/>
          </a:stretch>
        </p:blipFill>
        <p:spPr>
          <a:xfrm>
            <a:off x="832200" y="1952814"/>
            <a:ext cx="7045901" cy="1944025"/>
          </a:xfrm>
          <a:prstGeom prst="rect">
            <a:avLst/>
          </a:prstGeom>
          <a:noFill/>
          <a:ln>
            <a:noFill/>
          </a:ln>
        </p:spPr>
      </p:pic>
      <p:sp>
        <p:nvSpPr>
          <p:cNvPr id="272" name="Google Shape;272;p43"/>
          <p:cNvSpPr txBox="1"/>
          <p:nvPr/>
        </p:nvSpPr>
        <p:spPr>
          <a:xfrm>
            <a:off x="1165600" y="4038900"/>
            <a:ext cx="26091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000</a:t>
            </a:r>
            <a:endParaRPr/>
          </a:p>
          <a:p>
            <a:pPr indent="0" lvl="0" marL="0" rtl="0" algn="l">
              <a:spcBef>
                <a:spcPts val="0"/>
              </a:spcBef>
              <a:spcAft>
                <a:spcPts val="0"/>
              </a:spcAft>
              <a:buNone/>
            </a:pPr>
            <a:r>
              <a:rPr lang="en"/>
              <a:t>421</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Permissions Cont.</a:t>
            </a:r>
            <a:endParaRPr/>
          </a:p>
        </p:txBody>
      </p:sp>
      <p:pic>
        <p:nvPicPr>
          <p:cNvPr descr="Image result for linux chmod" id="278" name="Google Shape;278;p44"/>
          <p:cNvPicPr preferRelativeResize="0"/>
          <p:nvPr/>
        </p:nvPicPr>
        <p:blipFill>
          <a:blip r:embed="rId3">
            <a:alphaModFix/>
          </a:blip>
          <a:stretch>
            <a:fillRect/>
          </a:stretch>
        </p:blipFill>
        <p:spPr>
          <a:xfrm>
            <a:off x="960650" y="1853850"/>
            <a:ext cx="7226300" cy="30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PSA aka NEWS</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trike="sngStrike"/>
              <a:t>Change facebook password  </a:t>
            </a:r>
            <a:r>
              <a:rPr lang="en">
                <a:solidFill>
                  <a:srgbClr val="FF0000"/>
                </a:solidFill>
              </a:rPr>
              <a:t>Delete</a:t>
            </a:r>
            <a:r>
              <a:rPr lang="en"/>
              <a:t> Facebook (Use the UAlbany reddit).</a:t>
            </a:r>
            <a:endParaRPr/>
          </a:p>
          <a:p>
            <a:pPr indent="0" lvl="0" marL="0" rtl="0" algn="l">
              <a:spcBef>
                <a:spcPts val="1600"/>
              </a:spcBef>
              <a:spcAft>
                <a:spcPts val="0"/>
              </a:spcAft>
              <a:buNone/>
            </a:pPr>
            <a:r>
              <a:rPr lang="en" u="sng">
                <a:solidFill>
                  <a:schemeClr val="hlink"/>
                </a:solidFill>
                <a:hlinkClick r:id="rId3"/>
              </a:rPr>
              <a:t>https://www.nytimes.com/2018/09/28/technology/facebook-hack-data-breach.html</a:t>
            </a:r>
            <a:endParaRPr/>
          </a:p>
          <a:p>
            <a:pPr indent="0" lvl="0" marL="0" rtl="0" algn="l">
              <a:spcBef>
                <a:spcPts val="1600"/>
              </a:spcBef>
              <a:spcAft>
                <a:spcPts val="1600"/>
              </a:spcAft>
              <a:buNone/>
            </a:pPr>
            <a:r>
              <a:t/>
            </a:r>
            <a:endParaRPr/>
          </a:p>
        </p:txBody>
      </p:sp>
      <p:pic>
        <p:nvPicPr>
          <p:cNvPr id="153" name="Google Shape;153;p27"/>
          <p:cNvPicPr preferRelativeResize="0"/>
          <p:nvPr/>
        </p:nvPicPr>
        <p:blipFill rotWithShape="1">
          <a:blip r:embed="rId4">
            <a:alphaModFix/>
          </a:blip>
          <a:srcRect b="-2170" l="0" r="0" t="2170"/>
          <a:stretch/>
        </p:blipFill>
        <p:spPr>
          <a:xfrm>
            <a:off x="2323675" y="2111075"/>
            <a:ext cx="4876776" cy="254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a:t>
            </a:r>
            <a:endParaRPr/>
          </a:p>
        </p:txBody>
      </p:sp>
      <p:sp>
        <p:nvSpPr>
          <p:cNvPr id="284" name="Google Shape;284;p45"/>
          <p:cNvSpPr txBox="1"/>
          <p:nvPr>
            <p:ph idx="1" type="body"/>
          </p:nvPr>
        </p:nvSpPr>
        <p:spPr>
          <a:xfrm>
            <a:off x="113425" y="1898375"/>
            <a:ext cx="4304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 </a:t>
            </a:r>
            <a:r>
              <a:rPr lang="en">
                <a:solidFill>
                  <a:srgbClr val="000000"/>
                </a:solidFill>
                <a:highlight>
                  <a:srgbClr val="FFFFFF"/>
                </a:highlight>
              </a:rPr>
              <a:t>the user name or account that by default has access to all commands and files on a Linux 	</a:t>
            </a:r>
            <a:endParaRPr>
              <a:solidFill>
                <a:srgbClr val="000000"/>
              </a:solidFill>
              <a:highlight>
                <a:srgbClr val="FFFFFF"/>
              </a:highlight>
            </a:endParaRPr>
          </a:p>
          <a:p>
            <a:pPr indent="0" lvl="0" marL="0" rtl="0" algn="l">
              <a:spcBef>
                <a:spcPts val="1600"/>
              </a:spcBef>
              <a:spcAft>
                <a:spcPts val="0"/>
              </a:spcAft>
              <a:buNone/>
            </a:pPr>
            <a:r>
              <a:rPr lang="en">
                <a:solidFill>
                  <a:srgbClr val="000000"/>
                </a:solidFill>
                <a:highlight>
                  <a:srgbClr val="FFFFFF"/>
                </a:highlight>
              </a:rPr>
              <a:t>aka. </a:t>
            </a:r>
            <a:r>
              <a:rPr i="1" lang="en">
                <a:solidFill>
                  <a:srgbClr val="000000"/>
                </a:solidFill>
                <a:highlight>
                  <a:srgbClr val="FFFFFF"/>
                </a:highlight>
              </a:rPr>
              <a:t>root account</a:t>
            </a:r>
            <a:r>
              <a:rPr lang="en">
                <a:solidFill>
                  <a:srgbClr val="000000"/>
                </a:solidFill>
                <a:highlight>
                  <a:srgbClr val="FFFFFF"/>
                </a:highlight>
              </a:rPr>
              <a:t>, </a:t>
            </a:r>
            <a:r>
              <a:rPr i="1" lang="en">
                <a:solidFill>
                  <a:srgbClr val="000000"/>
                </a:solidFill>
                <a:highlight>
                  <a:srgbClr val="FFFFFF"/>
                </a:highlight>
              </a:rPr>
              <a:t>root user</a:t>
            </a:r>
            <a:r>
              <a:rPr lang="en">
                <a:solidFill>
                  <a:srgbClr val="000000"/>
                </a:solidFill>
                <a:highlight>
                  <a:srgbClr val="FFFFFF"/>
                </a:highlight>
              </a:rPr>
              <a:t> and the </a:t>
            </a:r>
            <a:r>
              <a:rPr i="1" lang="en">
                <a:solidFill>
                  <a:srgbClr val="000000"/>
                </a:solidFill>
                <a:highlight>
                  <a:srgbClr val="FFFFFF"/>
                </a:highlight>
              </a:rPr>
              <a:t>superuser</a:t>
            </a:r>
            <a:r>
              <a:rPr lang="en">
                <a:solidFill>
                  <a:srgbClr val="000000"/>
                </a:solidFill>
                <a:highlight>
                  <a:srgbClr val="FFFFFF"/>
                </a:highlight>
              </a:rPr>
              <a:t>.</a:t>
            </a:r>
            <a:endParaRPr/>
          </a:p>
          <a:p>
            <a:pPr indent="0" lvl="0" marL="0" rtl="0" algn="l">
              <a:spcBef>
                <a:spcPts val="1600"/>
              </a:spcBef>
              <a:spcAft>
                <a:spcPts val="0"/>
              </a:spcAft>
              <a:buNone/>
            </a:pPr>
            <a:r>
              <a:rPr lang="en"/>
              <a:t>s</a:t>
            </a:r>
            <a:r>
              <a:rPr lang="en"/>
              <a:t>udo - </a:t>
            </a:r>
            <a:r>
              <a:rPr lang="en">
                <a:solidFill>
                  <a:srgbClr val="000000"/>
                </a:solidFill>
              </a:rPr>
              <a:t>Allow for non-</a:t>
            </a:r>
            <a:r>
              <a:rPr lang="en">
                <a:solidFill>
                  <a:srgbClr val="000000"/>
                </a:solidFill>
              </a:rPr>
              <a:t>privileged</a:t>
            </a:r>
            <a:r>
              <a:rPr lang="en">
                <a:solidFill>
                  <a:srgbClr val="000000"/>
                </a:solidFill>
              </a:rPr>
              <a:t> users to execute commands with </a:t>
            </a:r>
            <a:r>
              <a:rPr lang="en">
                <a:solidFill>
                  <a:srgbClr val="FF0000"/>
                </a:solidFill>
              </a:rPr>
              <a:t>root</a:t>
            </a:r>
            <a:r>
              <a:rPr lang="en">
                <a:solidFill>
                  <a:srgbClr val="000000"/>
                </a:solidFill>
              </a:rPr>
              <a:t> </a:t>
            </a:r>
            <a:r>
              <a:rPr lang="en">
                <a:solidFill>
                  <a:srgbClr val="000000"/>
                </a:solidFill>
              </a:rPr>
              <a:t>privileges. </a:t>
            </a:r>
            <a:endParaRPr>
              <a:solidFill>
                <a:srgbClr val="000000"/>
              </a:solidFill>
            </a:endParaRPr>
          </a:p>
          <a:p>
            <a:pPr indent="0" lvl="0" marL="0" rtl="0" algn="l">
              <a:spcBef>
                <a:spcPts val="1600"/>
              </a:spcBef>
              <a:spcAft>
                <a:spcPts val="1600"/>
              </a:spcAft>
              <a:buNone/>
            </a:pPr>
            <a:r>
              <a:rPr lang="en">
                <a:solidFill>
                  <a:srgbClr val="000000"/>
                </a:solidFill>
              </a:rPr>
              <a:t>	Who can use sudo, </a:t>
            </a:r>
            <a:r>
              <a:rPr lang="en">
                <a:solidFill>
                  <a:srgbClr val="1155CC"/>
                </a:solidFill>
              </a:rPr>
              <a:t>/etc/sudoers</a:t>
            </a:r>
            <a:endParaRPr>
              <a:solidFill>
                <a:srgbClr val="1155CC"/>
              </a:solidFill>
            </a:endParaRPr>
          </a:p>
        </p:txBody>
      </p:sp>
      <p:pic>
        <p:nvPicPr>
          <p:cNvPr id="285" name="Google Shape;285;p45"/>
          <p:cNvPicPr preferRelativeResize="0"/>
          <p:nvPr/>
        </p:nvPicPr>
        <p:blipFill>
          <a:blip r:embed="rId3">
            <a:alphaModFix/>
          </a:blip>
          <a:stretch>
            <a:fillRect/>
          </a:stretch>
        </p:blipFill>
        <p:spPr>
          <a:xfrm>
            <a:off x="4572000" y="1439900"/>
            <a:ext cx="4304650" cy="2421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	</a:t>
            </a:r>
            <a:endParaRPr/>
          </a:p>
        </p:txBody>
      </p:sp>
      <p:sp>
        <p:nvSpPr>
          <p:cNvPr id="291" name="Google Shape;29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c</a:t>
            </a:r>
            <a:r>
              <a:rPr lang="en">
                <a:solidFill>
                  <a:srgbClr val="1155CC"/>
                </a:solidFill>
              </a:rPr>
              <a:t>hmod</a:t>
            </a:r>
            <a:r>
              <a:rPr lang="en"/>
              <a:t> - change file permissions;  octal or rwx</a:t>
            </a:r>
            <a:endParaRPr/>
          </a:p>
          <a:p>
            <a:pPr indent="0" lvl="0" marL="0" rtl="0" algn="l">
              <a:spcBef>
                <a:spcPts val="1600"/>
              </a:spcBef>
              <a:spcAft>
                <a:spcPts val="1600"/>
              </a:spcAft>
              <a:buNone/>
            </a:pPr>
            <a:r>
              <a:rPr lang="en">
                <a:solidFill>
                  <a:srgbClr val="1155CC"/>
                </a:solidFill>
              </a:rPr>
              <a:t>c</a:t>
            </a:r>
            <a:r>
              <a:rPr lang="en">
                <a:solidFill>
                  <a:srgbClr val="1155CC"/>
                </a:solidFill>
              </a:rPr>
              <a:t>hown </a:t>
            </a:r>
            <a:r>
              <a:rPr lang="en"/>
              <a:t>- change owner / group of files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7"/>
          <p:cNvSpPr txBox="1"/>
          <p:nvPr/>
        </p:nvSpPr>
        <p:spPr>
          <a:xfrm>
            <a:off x="507600" y="2382950"/>
            <a:ext cx="4060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Management</a:t>
            </a:r>
            <a:endParaRPr/>
          </a:p>
        </p:txBody>
      </p:sp>
      <p:sp>
        <p:nvSpPr>
          <p:cNvPr id="298" name="Google Shape;298;p47"/>
          <p:cNvSpPr txBox="1"/>
          <p:nvPr/>
        </p:nvSpPr>
        <p:spPr>
          <a:xfrm>
            <a:off x="729450" y="2089025"/>
            <a:ext cx="6584700" cy="28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u</a:t>
            </a:r>
            <a:r>
              <a:rPr lang="en">
                <a:solidFill>
                  <a:srgbClr val="1155CC"/>
                </a:solidFill>
              </a:rPr>
              <a:t>seradd</a:t>
            </a:r>
            <a:r>
              <a:rPr lang="en"/>
              <a:t> - add new user</a:t>
            </a:r>
            <a:endParaRPr/>
          </a:p>
          <a:p>
            <a:pPr indent="0" lvl="0" marL="0" rtl="0" algn="l">
              <a:spcBef>
                <a:spcPts val="0"/>
              </a:spcBef>
              <a:spcAft>
                <a:spcPts val="0"/>
              </a:spcAft>
              <a:buNone/>
            </a:pPr>
            <a:r>
              <a:rPr lang="en"/>
              <a:t> 	useradd {username}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155CC"/>
                </a:solidFill>
              </a:rPr>
              <a:t>d</a:t>
            </a:r>
            <a:r>
              <a:rPr lang="en">
                <a:solidFill>
                  <a:srgbClr val="1155CC"/>
                </a:solidFill>
              </a:rPr>
              <a:t>eluser </a:t>
            </a:r>
            <a:r>
              <a:rPr lang="en"/>
              <a:t>- delete user</a:t>
            </a:r>
            <a:endParaRPr/>
          </a:p>
          <a:p>
            <a:pPr indent="0" lvl="0" marL="0" rtl="0" algn="l">
              <a:spcBef>
                <a:spcPts val="0"/>
              </a:spcBef>
              <a:spcAft>
                <a:spcPts val="0"/>
              </a:spcAft>
              <a:buNone/>
            </a:pPr>
            <a:r>
              <a:rPr lang="en"/>
              <a:t>	</a:t>
            </a:r>
            <a:r>
              <a:rPr lang="en"/>
              <a:t>d</a:t>
            </a:r>
            <a:r>
              <a:rPr lang="en"/>
              <a:t>eluser {username}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155CC"/>
                </a:solidFill>
              </a:rPr>
              <a:t>groupadd</a:t>
            </a:r>
            <a:r>
              <a:rPr lang="en"/>
              <a:t> - create new group</a:t>
            </a:r>
            <a:endParaRPr/>
          </a:p>
          <a:p>
            <a:pPr indent="0" lvl="0" marL="0" rtl="0" algn="l">
              <a:spcBef>
                <a:spcPts val="0"/>
              </a:spcBef>
              <a:spcAft>
                <a:spcPts val="0"/>
              </a:spcAft>
              <a:buNone/>
            </a:pPr>
            <a:r>
              <a:rPr lang="en"/>
              <a:t>	</a:t>
            </a:r>
            <a:r>
              <a:rPr lang="en"/>
              <a:t>g</a:t>
            </a:r>
            <a:r>
              <a:rPr lang="en"/>
              <a:t>roupadd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155CC"/>
                </a:solidFill>
              </a:rPr>
              <a:t>g</a:t>
            </a:r>
            <a:r>
              <a:rPr lang="en">
                <a:solidFill>
                  <a:srgbClr val="1155CC"/>
                </a:solidFill>
              </a:rPr>
              <a:t>roupdel</a:t>
            </a:r>
            <a:r>
              <a:rPr lang="en"/>
              <a:t>  - delete group</a:t>
            </a:r>
            <a:endParaRPr/>
          </a:p>
          <a:p>
            <a:pPr indent="0" lvl="0" marL="0" rtl="0" algn="l">
              <a:spcBef>
                <a:spcPts val="0"/>
              </a:spcBef>
              <a:spcAft>
                <a:spcPts val="0"/>
              </a:spcAft>
              <a:buNone/>
            </a:pPr>
            <a:r>
              <a:rPr lang="en"/>
              <a:t>	</a:t>
            </a:r>
            <a:r>
              <a:rPr lang="en"/>
              <a:t>g</a:t>
            </a:r>
            <a:r>
              <a:rPr lang="en"/>
              <a:t>roupdel {group}</a:t>
            </a:r>
            <a:endParaRPr/>
          </a:p>
          <a:p>
            <a:pPr indent="0" lvl="0" marL="0" rtl="0" algn="l">
              <a:spcBef>
                <a:spcPts val="0"/>
              </a:spcBef>
              <a:spcAft>
                <a:spcPts val="0"/>
              </a:spcAft>
              <a:buNone/>
            </a:pPr>
            <a:r>
              <a:rPr lang="en">
                <a:solidFill>
                  <a:srgbClr val="1155CC"/>
                </a:solidFill>
              </a:rPr>
              <a:t>w</a:t>
            </a:r>
            <a:r>
              <a:rPr lang="en">
                <a:solidFill>
                  <a:srgbClr val="1155CC"/>
                </a:solidFill>
              </a:rPr>
              <a:t>hoami </a:t>
            </a:r>
            <a:r>
              <a:rPr lang="en"/>
              <a:t>   - show logged in</a:t>
            </a:r>
            <a:endParaRPr/>
          </a:p>
          <a:p>
            <a:pPr indent="0" lvl="0" marL="0" rtl="0" algn="l">
              <a:spcBef>
                <a:spcPts val="0"/>
              </a:spcBef>
              <a:spcAft>
                <a:spcPts val="0"/>
              </a:spcAft>
              <a:buNone/>
            </a:pPr>
            <a:r>
              <a:rPr lang="en">
                <a:solidFill>
                  <a:srgbClr val="1155CC"/>
                </a:solidFill>
              </a:rPr>
              <a:t>w</a:t>
            </a:r>
            <a:r>
              <a:rPr lang="en">
                <a:solidFill>
                  <a:srgbClr val="1155CC"/>
                </a:solidFill>
              </a:rPr>
              <a:t>ho</a:t>
            </a:r>
            <a:r>
              <a:rPr lang="en"/>
              <a:t>          - who else is logged in</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and Destroying</a:t>
            </a:r>
            <a:endParaRPr/>
          </a:p>
        </p:txBody>
      </p:sp>
      <p:sp>
        <p:nvSpPr>
          <p:cNvPr id="304" name="Google Shape;304;p48"/>
          <p:cNvSpPr txBox="1"/>
          <p:nvPr/>
        </p:nvSpPr>
        <p:spPr>
          <a:xfrm>
            <a:off x="729450" y="2052650"/>
            <a:ext cx="6056100" cy="30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cho - write standard input to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touc</a:t>
            </a:r>
            <a:r>
              <a:rPr lang="en"/>
              <a:t>h - Allows you to make an empty file.</a:t>
            </a:r>
            <a:endParaRPr/>
          </a:p>
          <a:p>
            <a:pPr indent="-317500" lvl="0" marL="457200" rtl="0" algn="l">
              <a:spcBef>
                <a:spcPts val="0"/>
              </a:spcBef>
              <a:spcAft>
                <a:spcPts val="0"/>
              </a:spcAft>
              <a:buSzPts val="1400"/>
              <a:buChar char="●"/>
            </a:pPr>
            <a:r>
              <a:rPr lang="en"/>
              <a:t>touch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mkdir - Creates (makes) a directory or folder.</a:t>
            </a:r>
            <a:endParaRPr/>
          </a:p>
          <a:p>
            <a:pPr indent="-317500" lvl="0" marL="457200" rtl="0" algn="l">
              <a:spcBef>
                <a:spcPts val="0"/>
              </a:spcBef>
              <a:spcAft>
                <a:spcPts val="0"/>
              </a:spcAft>
              <a:buSzPts val="1400"/>
              <a:buChar char="●"/>
            </a:pPr>
            <a:r>
              <a:rPr lang="en"/>
              <a:t>m</a:t>
            </a:r>
            <a:r>
              <a:rPr lang="en"/>
              <a:t>kdir memes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 (rmdir) - remove files / </a:t>
            </a:r>
            <a:r>
              <a:rPr lang="en"/>
              <a:t>directories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10" name="Google Shape;310;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heck do you manage all that?</a:t>
            </a:r>
            <a:endParaRPr/>
          </a:p>
        </p:txBody>
      </p:sp>
      <p:sp>
        <p:nvSpPr>
          <p:cNvPr id="316" name="Google Shape;316;p50"/>
          <p:cNvSpPr txBox="1"/>
          <p:nvPr>
            <p:ph idx="1" type="body"/>
          </p:nvPr>
        </p:nvSpPr>
        <p:spPr>
          <a:xfrm>
            <a:off x="7276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&lt;ctrl-c&gt;</a:t>
            </a:r>
            <a:r>
              <a:rPr lang="en"/>
              <a:t> : kill current process</a:t>
            </a:r>
            <a:endParaRPr/>
          </a:p>
          <a:p>
            <a:pPr indent="0" lvl="0" marL="0" rtl="0" algn="l">
              <a:spcBef>
                <a:spcPts val="1600"/>
              </a:spcBef>
              <a:spcAft>
                <a:spcPts val="0"/>
              </a:spcAft>
              <a:buNone/>
            </a:pPr>
            <a:r>
              <a:rPr lang="en">
                <a:solidFill>
                  <a:srgbClr val="3C78D8"/>
                </a:solidFill>
              </a:rPr>
              <a:t>&lt;ctrl-z&gt;</a:t>
            </a:r>
            <a:r>
              <a:rPr lang="en"/>
              <a:t>: put current process in background</a:t>
            </a:r>
            <a:endParaRPr/>
          </a:p>
          <a:p>
            <a:pPr indent="0" lvl="0" marL="0" rtl="0" algn="l">
              <a:spcBef>
                <a:spcPts val="1600"/>
              </a:spcBef>
              <a:spcAft>
                <a:spcPts val="0"/>
              </a:spcAft>
              <a:buNone/>
            </a:pPr>
            <a:r>
              <a:rPr lang="en">
                <a:solidFill>
                  <a:srgbClr val="3C78D8"/>
                </a:solidFill>
              </a:rPr>
              <a:t>&lt;tab&gt;</a:t>
            </a:r>
            <a:r>
              <a:rPr lang="en"/>
              <a:t>: complete the command</a:t>
            </a:r>
            <a:endParaRPr/>
          </a:p>
          <a:p>
            <a:pPr indent="0" lvl="0" marL="0" rtl="0" algn="l">
              <a:spcBef>
                <a:spcPts val="1600"/>
              </a:spcBef>
              <a:spcAft>
                <a:spcPts val="0"/>
              </a:spcAft>
              <a:buNone/>
            </a:pPr>
            <a:r>
              <a:rPr lang="en">
                <a:solidFill>
                  <a:srgbClr val="3C78D8"/>
                </a:solidFill>
              </a:rPr>
              <a:t>!!</a:t>
            </a:r>
            <a:r>
              <a:rPr lang="en"/>
              <a:t>: re-run recent command</a:t>
            </a:r>
            <a:endParaRPr/>
          </a:p>
          <a:p>
            <a:pPr indent="0" lvl="0" marL="0" rtl="0" algn="l">
              <a:spcBef>
                <a:spcPts val="1600"/>
              </a:spcBef>
              <a:spcAft>
                <a:spcPts val="0"/>
              </a:spcAft>
              <a:buNone/>
            </a:pPr>
            <a:r>
              <a:rPr lang="en">
                <a:solidFill>
                  <a:srgbClr val="3C78D8"/>
                </a:solidFill>
              </a:rPr>
              <a:t>j</a:t>
            </a:r>
            <a:r>
              <a:rPr lang="en">
                <a:solidFill>
                  <a:srgbClr val="3C78D8"/>
                </a:solidFill>
              </a:rPr>
              <a:t>obs</a:t>
            </a:r>
            <a:r>
              <a:rPr lang="en"/>
              <a:t> : view background processes </a:t>
            </a:r>
            <a:endParaRPr/>
          </a:p>
          <a:p>
            <a:pPr indent="0" lvl="0" marL="0" rtl="0" algn="l">
              <a:spcBef>
                <a:spcPts val="1600"/>
              </a:spcBef>
              <a:spcAft>
                <a:spcPts val="0"/>
              </a:spcAft>
              <a:buNone/>
            </a:pPr>
            <a:r>
              <a:rPr lang="en">
                <a:solidFill>
                  <a:srgbClr val="3C78D8"/>
                </a:solidFill>
              </a:rPr>
              <a:t>h</a:t>
            </a:r>
            <a:r>
              <a:rPr lang="en">
                <a:solidFill>
                  <a:srgbClr val="3C78D8"/>
                </a:solidFill>
              </a:rPr>
              <a:t>istory</a:t>
            </a:r>
            <a:r>
              <a:rPr lang="en"/>
              <a:t> - view recent commands</a:t>
            </a:r>
            <a:endParaRPr/>
          </a:p>
          <a:p>
            <a:pPr indent="0" lvl="0" marL="0" rtl="0" algn="l">
              <a:spcBef>
                <a:spcPts val="1600"/>
              </a:spcBef>
              <a:spcAft>
                <a:spcPts val="0"/>
              </a:spcAft>
              <a:buNone/>
            </a:pPr>
            <a:r>
              <a:rPr lang="en">
                <a:solidFill>
                  <a:srgbClr val="3C78D8"/>
                </a:solidFill>
              </a:rPr>
              <a:t>c</a:t>
            </a:r>
            <a:r>
              <a:rPr lang="en">
                <a:solidFill>
                  <a:srgbClr val="3C78D8"/>
                </a:solidFill>
              </a:rPr>
              <a:t>lear</a:t>
            </a:r>
            <a:r>
              <a:rPr lang="en"/>
              <a:t>  - clear the screen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Où</a:t>
            </a:r>
            <a:r>
              <a:rPr b="0" lang="en" sz="1350">
                <a:latin typeface="Roboto"/>
                <a:ea typeface="Roboto"/>
                <a:cs typeface="Roboto"/>
                <a:sym typeface="Roboto"/>
              </a:rPr>
              <a:t>  </a:t>
            </a:r>
            <a:r>
              <a:rPr lang="en"/>
              <a:t>est? </a:t>
            </a:r>
            <a:endParaRPr/>
          </a:p>
          <a:p>
            <a:pPr indent="0" lvl="0" marL="0" rtl="0" algn="l">
              <a:lnSpc>
                <a:spcPct val="115000"/>
              </a:lnSpc>
              <a:spcBef>
                <a:spcPts val="0"/>
              </a:spcBef>
              <a:spcAft>
                <a:spcPts val="0"/>
              </a:spcAft>
              <a:buNone/>
            </a:pPr>
            <a:r>
              <a:t/>
            </a:r>
            <a:endParaRPr>
              <a:uFill>
                <a:noFill/>
              </a:uFill>
              <a:hlinkClick r:id="rId3"/>
            </a:endParaRPr>
          </a:p>
          <a:p>
            <a:pPr indent="0" lvl="0" marL="0" rtl="0" algn="l">
              <a:spcBef>
                <a:spcPts val="0"/>
              </a:spcBef>
              <a:spcAft>
                <a:spcPts val="0"/>
              </a:spcAft>
              <a:buNone/>
            </a:pPr>
            <a:r>
              <a:rPr lang="en"/>
              <a:t> </a:t>
            </a:r>
            <a:endParaRPr/>
          </a:p>
        </p:txBody>
      </p:sp>
      <p:sp>
        <p:nvSpPr>
          <p:cNvPr id="322" name="Google Shape;322;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3C78D8"/>
                </a:solidFill>
                <a:latin typeface="Arial"/>
                <a:ea typeface="Arial"/>
                <a:cs typeface="Arial"/>
                <a:sym typeface="Arial"/>
              </a:rPr>
              <a:t>f</a:t>
            </a:r>
            <a:r>
              <a:rPr lang="en" sz="1400">
                <a:solidFill>
                  <a:srgbClr val="3C78D8"/>
                </a:solidFill>
                <a:latin typeface="Arial"/>
                <a:ea typeface="Arial"/>
                <a:cs typeface="Arial"/>
                <a:sym typeface="Arial"/>
              </a:rPr>
              <a:t>ind</a:t>
            </a:r>
            <a:r>
              <a:rPr lang="en" sz="1400">
                <a:solidFill>
                  <a:srgbClr val="000000"/>
                </a:solidFill>
                <a:latin typeface="Arial"/>
                <a:ea typeface="Arial"/>
                <a:cs typeface="Arial"/>
                <a:sym typeface="Arial"/>
              </a:rPr>
              <a:t> - finding files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400">
                <a:solidFill>
                  <a:srgbClr val="3C78D8"/>
                </a:solidFill>
                <a:latin typeface="Arial"/>
                <a:ea typeface="Arial"/>
                <a:cs typeface="Arial"/>
                <a:sym typeface="Arial"/>
              </a:rPr>
              <a:t>grep</a:t>
            </a:r>
            <a:r>
              <a:rPr lang="en" sz="1400">
                <a:solidFill>
                  <a:srgbClr val="000000"/>
                </a:solidFill>
                <a:latin typeface="Arial"/>
                <a:ea typeface="Arial"/>
                <a:cs typeface="Arial"/>
                <a:sym typeface="Arial"/>
              </a:rPr>
              <a:t> - search files / folders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400">
                <a:solidFill>
                  <a:srgbClr val="3C78D8"/>
                </a:solidFill>
                <a:latin typeface="Arial"/>
                <a:ea typeface="Arial"/>
                <a:cs typeface="Arial"/>
                <a:sym typeface="Arial"/>
              </a:rPr>
              <a:t>which</a:t>
            </a:r>
            <a:r>
              <a:rPr lang="en" sz="1400">
                <a:solidFill>
                  <a:srgbClr val="000000"/>
                </a:solidFill>
                <a:latin typeface="Arial"/>
                <a:ea typeface="Arial"/>
                <a:cs typeface="Arial"/>
                <a:sym typeface="Arial"/>
              </a:rPr>
              <a:t> - find binaries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a:t>
            </a:r>
            <a:endParaRPr/>
          </a:p>
          <a:p>
            <a:pPr indent="0" lvl="0" marL="0" rtl="0" algn="l">
              <a:spcBef>
                <a:spcPts val="0"/>
              </a:spcBef>
              <a:spcAft>
                <a:spcPts val="0"/>
              </a:spcAft>
              <a:buNone/>
            </a:pPr>
            <a:r>
              <a:t/>
            </a:r>
            <a:endParaRPr/>
          </a:p>
        </p:txBody>
      </p:sp>
      <p:sp>
        <p:nvSpPr>
          <p:cNvPr id="328" name="Google Shape;328;p52"/>
          <p:cNvSpPr txBox="1"/>
          <p:nvPr/>
        </p:nvSpPr>
        <p:spPr>
          <a:xfrm>
            <a:off x="729450" y="2034800"/>
            <a:ext cx="4892700" cy="9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f</a:t>
            </a:r>
            <a:r>
              <a:rPr lang="en">
                <a:solidFill>
                  <a:srgbClr val="3C78D8"/>
                </a:solidFill>
              </a:rPr>
              <a:t>ind</a:t>
            </a:r>
            <a:r>
              <a:rPr lang="en"/>
              <a:t> - used to find files</a:t>
            </a:r>
            <a:endParaRPr/>
          </a:p>
          <a:p>
            <a:pPr indent="0" lvl="0" marL="0" rtl="0" algn="l">
              <a:spcBef>
                <a:spcPts val="0"/>
              </a:spcBef>
              <a:spcAft>
                <a:spcPts val="0"/>
              </a:spcAft>
              <a:buNone/>
            </a:pPr>
            <a:r>
              <a:rPr lang="en"/>
              <a:t>	</a:t>
            </a:r>
            <a:r>
              <a:rPr lang="en">
                <a:solidFill>
                  <a:srgbClr val="3C78D8"/>
                </a:solidFill>
              </a:rPr>
              <a:t>f</a:t>
            </a:r>
            <a:r>
              <a:rPr lang="en">
                <a:solidFill>
                  <a:srgbClr val="3C78D8"/>
                </a:solidFill>
              </a:rPr>
              <a:t>ind</a:t>
            </a:r>
            <a:r>
              <a:rPr lang="en"/>
              <a:t> </a:t>
            </a:r>
            <a:r>
              <a:rPr lang="en">
                <a:solidFill>
                  <a:srgbClr val="CC0000"/>
                </a:solidFill>
              </a:rPr>
              <a:t>{location} {options}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3C78D8"/>
                </a:solidFill>
              </a:rPr>
              <a:t>m</a:t>
            </a:r>
            <a:r>
              <a:rPr lang="en">
                <a:solidFill>
                  <a:srgbClr val="3C78D8"/>
                </a:solidFill>
              </a:rPr>
              <a:t>an</a:t>
            </a:r>
            <a:r>
              <a:rPr lang="en"/>
              <a:t> </a:t>
            </a:r>
            <a:r>
              <a:rPr lang="en">
                <a:solidFill>
                  <a:srgbClr val="CC0000"/>
                </a:solidFill>
              </a:rPr>
              <a:t>{command}</a:t>
            </a:r>
            <a:endParaRPr>
              <a:solidFill>
                <a:srgbClr val="CC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Examples:</a:t>
            </a:r>
            <a:endParaRPr/>
          </a:p>
          <a:p>
            <a:pPr indent="457200" lvl="0" marL="0" rtl="0" algn="l">
              <a:spcBef>
                <a:spcPts val="0"/>
              </a:spcBef>
              <a:spcAft>
                <a:spcPts val="0"/>
              </a:spcAft>
              <a:buNone/>
            </a:pPr>
            <a:r>
              <a:rPr lang="en">
                <a:solidFill>
                  <a:srgbClr val="1155CC"/>
                </a:solidFill>
              </a:rPr>
              <a:t>-type</a:t>
            </a:r>
            <a:r>
              <a:rPr lang="en"/>
              <a:t> </a:t>
            </a:r>
            <a:r>
              <a:rPr lang="en">
                <a:solidFill>
                  <a:srgbClr val="CC0000"/>
                </a:solidFill>
              </a:rPr>
              <a:t>f,l,d,c,b</a:t>
            </a:r>
            <a:r>
              <a:rPr lang="en"/>
              <a:t> </a:t>
            </a:r>
            <a:endParaRPr/>
          </a:p>
          <a:p>
            <a:pPr indent="457200" lvl="0" marL="0" rtl="0" algn="l">
              <a:spcBef>
                <a:spcPts val="0"/>
              </a:spcBef>
              <a:spcAft>
                <a:spcPts val="0"/>
              </a:spcAft>
              <a:buNone/>
            </a:pPr>
            <a:r>
              <a:rPr lang="en">
                <a:solidFill>
                  <a:srgbClr val="1155CC"/>
                </a:solidFill>
              </a:rPr>
              <a:t>-user</a:t>
            </a:r>
            <a:r>
              <a:rPr lang="en"/>
              <a:t> </a:t>
            </a:r>
            <a:r>
              <a:rPr lang="en">
                <a:solidFill>
                  <a:srgbClr val="CC0000"/>
                </a:solidFill>
              </a:rPr>
              <a:t>{username}</a:t>
            </a:r>
            <a:r>
              <a:rPr lang="en"/>
              <a:t> - find all files owned by {username}</a:t>
            </a:r>
            <a:endParaRPr/>
          </a:p>
          <a:p>
            <a:pPr indent="457200" lvl="0" marL="0" rtl="0" algn="l">
              <a:spcBef>
                <a:spcPts val="0"/>
              </a:spcBef>
              <a:spcAft>
                <a:spcPts val="0"/>
              </a:spcAft>
              <a:buNone/>
            </a:pPr>
            <a:r>
              <a:rPr lang="en"/>
              <a:t>-</a:t>
            </a:r>
            <a:r>
              <a:rPr lang="en">
                <a:solidFill>
                  <a:srgbClr val="3C78D8"/>
                </a:solidFill>
              </a:rPr>
              <a:t>group</a:t>
            </a:r>
            <a:r>
              <a:rPr lang="en"/>
              <a:t> </a:t>
            </a:r>
            <a:r>
              <a:rPr lang="en">
                <a:solidFill>
                  <a:srgbClr val="CC0000"/>
                </a:solidFill>
              </a:rPr>
              <a:t>{group}</a:t>
            </a:r>
            <a:r>
              <a:rPr lang="en"/>
              <a:t> - find all files owned by {group}</a:t>
            </a:r>
            <a:endParaRPr/>
          </a:p>
          <a:p>
            <a:pPr indent="457200" lvl="0" marL="0" rtl="0" algn="l">
              <a:spcBef>
                <a:spcPts val="0"/>
              </a:spcBef>
              <a:spcAft>
                <a:spcPts val="0"/>
              </a:spcAft>
              <a:buNone/>
            </a:pPr>
            <a:r>
              <a:rPr lang="en"/>
              <a:t>-</a:t>
            </a:r>
            <a:r>
              <a:rPr lang="en">
                <a:solidFill>
                  <a:srgbClr val="3C78D8"/>
                </a:solidFill>
              </a:rPr>
              <a:t>perm</a:t>
            </a:r>
            <a:r>
              <a:rPr lang="en"/>
              <a:t> </a:t>
            </a:r>
            <a:r>
              <a:rPr lang="en">
                <a:solidFill>
                  <a:srgbClr val="CC0000"/>
                </a:solidFill>
              </a:rPr>
              <a:t>###</a:t>
            </a:r>
            <a:r>
              <a:rPr lang="en"/>
              <a:t> : find all files with ### permissions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9" name="Google Shape;329;p52"/>
          <p:cNvSpPr txBox="1"/>
          <p:nvPr/>
        </p:nvSpPr>
        <p:spPr>
          <a:xfrm>
            <a:off x="4296425" y="1687400"/>
            <a:ext cx="45267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ind a file on the ROOT directory named “flag.txt”</a:t>
            </a:r>
            <a:endParaRPr/>
          </a:p>
          <a:p>
            <a:pPr indent="0" lvl="0" marL="0" rtl="0" algn="l">
              <a:spcBef>
                <a:spcPts val="0"/>
              </a:spcBef>
              <a:spcAft>
                <a:spcPts val="0"/>
              </a:spcAft>
              <a:buNone/>
            </a:pPr>
            <a:r>
              <a:rPr lang="en"/>
              <a:t>HINT: sudo</a:t>
            </a:r>
            <a:endParaRPr/>
          </a:p>
        </p:txBody>
      </p:sp>
      <p:sp>
        <p:nvSpPr>
          <p:cNvPr id="330" name="Google Shape;330;p52"/>
          <p:cNvSpPr txBox="1"/>
          <p:nvPr/>
        </p:nvSpPr>
        <p:spPr>
          <a:xfrm>
            <a:off x="4296425" y="2344700"/>
            <a:ext cx="44793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ind a directory on the ROOT directory “flag_challenge”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rep </a:t>
            </a:r>
            <a:endParaRPr/>
          </a:p>
        </p:txBody>
      </p:sp>
      <p:sp>
        <p:nvSpPr>
          <p:cNvPr id="336" name="Google Shape;336;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grep - </a:t>
            </a:r>
            <a:r>
              <a:rPr lang="en"/>
              <a:t>u</a:t>
            </a:r>
            <a:r>
              <a:rPr lang="en"/>
              <a:t>sed for advanced text/file/folder filtering </a:t>
            </a:r>
            <a:br>
              <a:rPr lang="en"/>
            </a:br>
            <a:r>
              <a:rPr lang="en"/>
              <a:t>	</a:t>
            </a:r>
            <a:r>
              <a:rPr lang="en"/>
              <a:t>g</a:t>
            </a:r>
            <a:r>
              <a:rPr lang="en"/>
              <a:t>rep {options} {pattern} {file}</a:t>
            </a:r>
            <a:br>
              <a:rPr lang="en"/>
            </a:br>
            <a:r>
              <a:rPr lang="en"/>
              <a:t>	grep -i “string”  file.txt </a:t>
            </a:r>
            <a:endParaRPr/>
          </a:p>
          <a:p>
            <a:pPr indent="0" lvl="0" marL="0" rtl="0" algn="l">
              <a:spcBef>
                <a:spcPts val="1600"/>
              </a:spcBef>
              <a:spcAft>
                <a:spcPts val="0"/>
              </a:spcAft>
              <a:buNone/>
            </a:pPr>
            <a:r>
              <a:rPr lang="en"/>
              <a:t>Examples:</a:t>
            </a:r>
            <a:br>
              <a:rPr lang="en"/>
            </a:br>
            <a:r>
              <a:rPr lang="en"/>
              <a:t>	-i   {case insensitive}</a:t>
            </a:r>
            <a:br>
              <a:rPr lang="en"/>
            </a:br>
            <a:r>
              <a:rPr lang="en"/>
              <a:t>	-w {only whole word}</a:t>
            </a:r>
            <a:br>
              <a:rPr lang="en"/>
            </a:br>
            <a:r>
              <a:rPr lang="en"/>
              <a:t>	-c   {count number of matching lines / </a:t>
            </a:r>
            <a:r>
              <a:rPr lang="en"/>
              <a:t>suppresses</a:t>
            </a:r>
            <a:r>
              <a:rPr lang="en"/>
              <a:t> output}</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4"/>
          <p:cNvSpPr txBox="1"/>
          <p:nvPr/>
        </p:nvSpPr>
        <p:spPr>
          <a:xfrm>
            <a:off x="594575" y="1260800"/>
            <a:ext cx="27150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Need Help?</a:t>
            </a:r>
            <a:endParaRPr b="1" sz="2600">
              <a:latin typeface="Raleway"/>
              <a:ea typeface="Raleway"/>
              <a:cs typeface="Raleway"/>
              <a:sym typeface="Raleway"/>
            </a:endParaRPr>
          </a:p>
        </p:txBody>
      </p:sp>
      <p:sp>
        <p:nvSpPr>
          <p:cNvPr id="342" name="Google Shape;342;p54"/>
          <p:cNvSpPr txBox="1"/>
          <p:nvPr/>
        </p:nvSpPr>
        <p:spPr>
          <a:xfrm>
            <a:off x="422650" y="1927075"/>
            <a:ext cx="3882600" cy="1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C78D8"/>
                </a:solidFill>
                <a:latin typeface="Lato"/>
                <a:ea typeface="Lato"/>
                <a:cs typeface="Lato"/>
                <a:sym typeface="Lato"/>
              </a:rPr>
              <a:t>man</a:t>
            </a:r>
            <a:r>
              <a:rPr lang="en" sz="1300">
                <a:solidFill>
                  <a:schemeClr val="accent1"/>
                </a:solidFill>
                <a:latin typeface="Lato"/>
                <a:ea typeface="Lato"/>
                <a:cs typeface="Lato"/>
                <a:sym typeface="Lato"/>
              </a:rPr>
              <a:t> - User manual for Linux distributions</a:t>
            </a:r>
            <a:endParaRPr sz="1300">
              <a:solidFill>
                <a:schemeClr val="accent1"/>
              </a:solidFill>
              <a:latin typeface="Lato"/>
              <a:ea typeface="Lato"/>
              <a:cs typeface="Lato"/>
              <a:sym typeface="Lato"/>
            </a:endParaRPr>
          </a:p>
          <a:p>
            <a:pPr indent="457200" lvl="0" marL="0" rtl="0" algn="l">
              <a:spcBef>
                <a:spcPts val="0"/>
              </a:spcBef>
              <a:spcAft>
                <a:spcPts val="0"/>
              </a:spcAft>
              <a:buNone/>
            </a:pPr>
            <a:r>
              <a:rPr lang="en" sz="1300">
                <a:solidFill>
                  <a:srgbClr val="3C78D8"/>
                </a:solidFill>
                <a:latin typeface="Lato"/>
                <a:ea typeface="Lato"/>
                <a:cs typeface="Lato"/>
                <a:sym typeface="Lato"/>
              </a:rPr>
              <a:t>man</a:t>
            </a:r>
            <a:r>
              <a:rPr lang="en" sz="1300">
                <a:solidFill>
                  <a:schemeClr val="accent1"/>
                </a:solidFill>
                <a:latin typeface="Lato"/>
                <a:ea typeface="Lato"/>
                <a:cs typeface="Lato"/>
                <a:sym typeface="Lato"/>
              </a:rPr>
              <a:t> </a:t>
            </a:r>
            <a:r>
              <a:rPr lang="en" sz="1300">
                <a:solidFill>
                  <a:srgbClr val="CC0000"/>
                </a:solidFill>
                <a:latin typeface="Lato"/>
                <a:ea typeface="Lato"/>
                <a:cs typeface="Lato"/>
                <a:sym typeface="Lato"/>
              </a:rPr>
              <a:t>{option}</a:t>
            </a:r>
            <a:endParaRPr sz="1300">
              <a:solidFill>
                <a:srgbClr val="CC0000"/>
              </a:solidFill>
              <a:latin typeface="Lato"/>
              <a:ea typeface="Lato"/>
              <a:cs typeface="Lato"/>
              <a:sym typeface="Lato"/>
            </a:endParaRPr>
          </a:p>
          <a:p>
            <a:pPr indent="457200" lvl="0" marL="0" rtl="0" algn="l">
              <a:spcBef>
                <a:spcPts val="0"/>
              </a:spcBef>
              <a:spcAft>
                <a:spcPts val="0"/>
              </a:spcAft>
              <a:buNone/>
            </a:pPr>
            <a:r>
              <a:rPr lang="en" sz="1300">
                <a:solidFill>
                  <a:srgbClr val="3C78D8"/>
                </a:solidFill>
                <a:latin typeface="Lato"/>
                <a:ea typeface="Lato"/>
                <a:cs typeface="Lato"/>
                <a:sym typeface="Lato"/>
              </a:rPr>
              <a:t>man</a:t>
            </a:r>
            <a:r>
              <a:rPr lang="en" sz="1300">
                <a:solidFill>
                  <a:schemeClr val="accent1"/>
                </a:solidFill>
                <a:latin typeface="Lato"/>
                <a:ea typeface="Lato"/>
                <a:cs typeface="Lato"/>
                <a:sym typeface="Lato"/>
              </a:rPr>
              <a:t> </a:t>
            </a:r>
            <a:r>
              <a:rPr lang="en" sz="1300">
                <a:solidFill>
                  <a:srgbClr val="CC0000"/>
                </a:solidFill>
                <a:latin typeface="Lato"/>
                <a:ea typeface="Lato"/>
                <a:cs typeface="Lato"/>
                <a:sym typeface="Lato"/>
              </a:rPr>
              <a:t>find</a:t>
            </a:r>
            <a:endParaRPr sz="1300">
              <a:solidFill>
                <a:srgbClr val="CC0000"/>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If you keep getting an error on the command you are typing, always check the manual to see if you are doing it correctly.</a:t>
            </a:r>
            <a:endParaRPr sz="1300">
              <a:solidFill>
                <a:schemeClr val="accent1"/>
              </a:solidFill>
              <a:latin typeface="Lato"/>
              <a:ea typeface="Lato"/>
              <a:cs typeface="Lato"/>
              <a:sym typeface="Lato"/>
            </a:endParaRPr>
          </a:p>
        </p:txBody>
      </p:sp>
      <p:pic>
        <p:nvPicPr>
          <p:cNvPr id="343" name="Google Shape;343;p54"/>
          <p:cNvPicPr preferRelativeResize="0"/>
          <p:nvPr/>
        </p:nvPicPr>
        <p:blipFill>
          <a:blip r:embed="rId3">
            <a:alphaModFix/>
          </a:blip>
          <a:stretch>
            <a:fillRect/>
          </a:stretch>
        </p:blipFill>
        <p:spPr>
          <a:xfrm>
            <a:off x="5369850" y="1653503"/>
            <a:ext cx="3459100" cy="230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24475" y="148225"/>
            <a:ext cx="4280100" cy="13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Small Term of the Week: Imposter Syndrome</a:t>
            </a:r>
            <a:endParaRPr b="1"/>
          </a:p>
        </p:txBody>
      </p:sp>
      <p:pic>
        <p:nvPicPr>
          <p:cNvPr id="159" name="Google Shape;159;p28"/>
          <p:cNvPicPr preferRelativeResize="0"/>
          <p:nvPr/>
        </p:nvPicPr>
        <p:blipFill>
          <a:blip r:embed="rId3">
            <a:alphaModFix/>
          </a:blip>
          <a:stretch>
            <a:fillRect/>
          </a:stretch>
        </p:blipFill>
        <p:spPr>
          <a:xfrm>
            <a:off x="3374075" y="1769400"/>
            <a:ext cx="5465875" cy="3037399"/>
          </a:xfrm>
          <a:prstGeom prst="rect">
            <a:avLst/>
          </a:prstGeom>
          <a:noFill/>
          <a:ln>
            <a:noFill/>
          </a:ln>
        </p:spPr>
      </p:pic>
      <p:sp>
        <p:nvSpPr>
          <p:cNvPr id="160" name="Google Shape;160;p28"/>
          <p:cNvSpPr txBox="1"/>
          <p:nvPr/>
        </p:nvSpPr>
        <p:spPr>
          <a:xfrm>
            <a:off x="107425" y="12966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rPr>
              <a:t>Psychological pattern where an individual doubts their accomplishments, and has a persistent internalized fear of being exposed as fraud. </a:t>
            </a:r>
            <a:endParaRPr>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5"/>
          <p:cNvSpPr txBox="1"/>
          <p:nvPr/>
        </p:nvSpPr>
        <p:spPr>
          <a:xfrm>
            <a:off x="444150" y="1224975"/>
            <a:ext cx="21204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Edit Stuff</a:t>
            </a:r>
            <a:endParaRPr b="1" sz="2600">
              <a:latin typeface="Raleway"/>
              <a:ea typeface="Raleway"/>
              <a:cs typeface="Raleway"/>
              <a:sym typeface="Raleway"/>
            </a:endParaRPr>
          </a:p>
        </p:txBody>
      </p:sp>
      <p:sp>
        <p:nvSpPr>
          <p:cNvPr id="349" name="Google Shape;349;p55"/>
          <p:cNvSpPr txBox="1"/>
          <p:nvPr/>
        </p:nvSpPr>
        <p:spPr>
          <a:xfrm>
            <a:off x="281200" y="1962900"/>
            <a:ext cx="3293400" cy="14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rPr>
              <a:t>N</a:t>
            </a:r>
            <a:r>
              <a:rPr lang="en" sz="1200">
                <a:solidFill>
                  <a:srgbClr val="3C78D8"/>
                </a:solidFill>
              </a:rPr>
              <a:t>ano </a:t>
            </a:r>
            <a:r>
              <a:rPr lang="en" sz="1200"/>
              <a:t>- </a:t>
            </a:r>
            <a:r>
              <a:rPr lang="en" sz="1300"/>
              <a:t>terminal based text editor. </a:t>
            </a:r>
            <a:r>
              <a:rPr lang="en" sz="1200">
                <a:solidFill>
                  <a:srgbClr val="3C78D8"/>
                </a:solidFill>
                <a:highlight>
                  <a:srgbClr val="FFFFFF"/>
                </a:highlight>
              </a:rPr>
              <a:t>Nano</a:t>
            </a:r>
            <a:r>
              <a:rPr lang="en" sz="1200">
                <a:highlight>
                  <a:srgbClr val="FFFFFF"/>
                </a:highlight>
              </a:rPr>
              <a:t> is ideal for making small changes to existing configuration files or for writing short plain text files. </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solidFill>
                  <a:srgbClr val="3C78D8"/>
                </a:solidFill>
                <a:highlight>
                  <a:srgbClr val="FFFFFF"/>
                </a:highlight>
              </a:rPr>
              <a:t>Vim</a:t>
            </a:r>
            <a:r>
              <a:rPr lang="en" sz="1200">
                <a:highlight>
                  <a:srgbClr val="FFFFFF"/>
                </a:highlight>
              </a:rPr>
              <a:t>- Another </a:t>
            </a:r>
            <a:r>
              <a:rPr lang="en" sz="1300"/>
              <a:t>terminal based text editor. </a:t>
            </a:r>
            <a:r>
              <a:rPr lang="en" sz="1300">
                <a:solidFill>
                  <a:srgbClr val="3C78D8"/>
                </a:solidFill>
              </a:rPr>
              <a:t>Vim</a:t>
            </a:r>
            <a:r>
              <a:rPr lang="en" sz="1300"/>
              <a:t> </a:t>
            </a:r>
            <a:r>
              <a:rPr lang="en" sz="1200">
                <a:highlight>
                  <a:srgbClr val="FFFFFF"/>
                </a:highlight>
              </a:rPr>
              <a:t>is much more common and powerful compared to nano.</a:t>
            </a:r>
            <a:endParaRPr sz="1300"/>
          </a:p>
        </p:txBody>
      </p:sp>
      <p:pic>
        <p:nvPicPr>
          <p:cNvPr id="350" name="Google Shape;350;p55"/>
          <p:cNvPicPr preferRelativeResize="0"/>
          <p:nvPr/>
        </p:nvPicPr>
        <p:blipFill>
          <a:blip r:embed="rId3">
            <a:alphaModFix/>
          </a:blip>
          <a:stretch>
            <a:fillRect/>
          </a:stretch>
        </p:blipFill>
        <p:spPr>
          <a:xfrm>
            <a:off x="4072700" y="1704950"/>
            <a:ext cx="4078124" cy="217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6"/>
          <p:cNvSpPr txBox="1"/>
          <p:nvPr/>
        </p:nvSpPr>
        <p:spPr>
          <a:xfrm>
            <a:off x="608925" y="1389750"/>
            <a:ext cx="42768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Other useful Linux commands that will be more relevant next week</a:t>
            </a:r>
            <a:endParaRPr b="1">
              <a:latin typeface="Raleway"/>
              <a:ea typeface="Raleway"/>
              <a:cs typeface="Raleway"/>
              <a:sym typeface="Raleway"/>
            </a:endParaRPr>
          </a:p>
        </p:txBody>
      </p:sp>
      <p:sp>
        <p:nvSpPr>
          <p:cNvPr id="356" name="Google Shape;356;p56"/>
          <p:cNvSpPr txBox="1"/>
          <p:nvPr/>
        </p:nvSpPr>
        <p:spPr>
          <a:xfrm>
            <a:off x="417300" y="2220775"/>
            <a:ext cx="16620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nslookup</a:t>
            </a:r>
            <a:endParaRPr sz="2400">
              <a:solidFill>
                <a:srgbClr val="666666"/>
              </a:solidFill>
            </a:endParaRPr>
          </a:p>
        </p:txBody>
      </p:sp>
      <p:sp>
        <p:nvSpPr>
          <p:cNvPr id="357" name="Google Shape;357;p56"/>
          <p:cNvSpPr txBox="1"/>
          <p:nvPr/>
        </p:nvSpPr>
        <p:spPr>
          <a:xfrm>
            <a:off x="417300" y="2751000"/>
            <a:ext cx="18303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tcpdump</a:t>
            </a:r>
            <a:endParaRPr sz="2400">
              <a:solidFill>
                <a:srgbClr val="666666"/>
              </a:solidFill>
            </a:endParaRPr>
          </a:p>
        </p:txBody>
      </p:sp>
      <p:sp>
        <p:nvSpPr>
          <p:cNvPr id="358" name="Google Shape;358;p56"/>
          <p:cNvSpPr txBox="1"/>
          <p:nvPr/>
        </p:nvSpPr>
        <p:spPr>
          <a:xfrm>
            <a:off x="417300" y="3281000"/>
            <a:ext cx="13110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netstat</a:t>
            </a:r>
            <a:endParaRPr sz="2400">
              <a:solidFill>
                <a:srgbClr val="666666"/>
              </a:solidFill>
            </a:endParaRPr>
          </a:p>
        </p:txBody>
      </p:sp>
      <p:sp>
        <p:nvSpPr>
          <p:cNvPr id="359" name="Google Shape;359;p56"/>
          <p:cNvSpPr txBox="1"/>
          <p:nvPr/>
        </p:nvSpPr>
        <p:spPr>
          <a:xfrm>
            <a:off x="324300" y="3796700"/>
            <a:ext cx="14040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ifconfig</a:t>
            </a:r>
            <a:endParaRPr sz="2400">
              <a:solidFill>
                <a:srgbClr val="666666"/>
              </a:solidFill>
            </a:endParaRPr>
          </a:p>
        </p:txBody>
      </p:sp>
      <p:pic>
        <p:nvPicPr>
          <p:cNvPr id="360" name="Google Shape;360;p56"/>
          <p:cNvPicPr preferRelativeResize="0"/>
          <p:nvPr/>
        </p:nvPicPr>
        <p:blipFill>
          <a:blip r:embed="rId3">
            <a:alphaModFix/>
          </a:blip>
          <a:stretch>
            <a:fillRect/>
          </a:stretch>
        </p:blipFill>
        <p:spPr>
          <a:xfrm>
            <a:off x="4276850" y="1993525"/>
            <a:ext cx="4316179" cy="2431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366" name="Google Shape;366;p57"/>
          <p:cNvSpPr txBox="1"/>
          <p:nvPr>
            <p:ph idx="1" type="body"/>
          </p:nvPr>
        </p:nvSpPr>
        <p:spPr>
          <a:xfrm>
            <a:off x="181475"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Linux can run</a:t>
            </a:r>
            <a:endParaRPr/>
          </a:p>
          <a:p>
            <a:pPr indent="0" lvl="0" marL="0" rtl="0" algn="l">
              <a:spcBef>
                <a:spcPts val="1600"/>
              </a:spcBef>
              <a:spcAft>
                <a:spcPts val="1600"/>
              </a:spcAft>
              <a:buNone/>
            </a:pPr>
            <a:r>
              <a:rPr lang="en"/>
              <a:t>    Web Server, DNS, DHCP, Mail, FTP, MYSQL, Anything</a:t>
            </a:r>
            <a:endParaRPr/>
          </a:p>
        </p:txBody>
      </p:sp>
      <p:pic>
        <p:nvPicPr>
          <p:cNvPr id="367" name="Google Shape;367;p57"/>
          <p:cNvPicPr preferRelativeResize="0"/>
          <p:nvPr/>
        </p:nvPicPr>
        <p:blipFill>
          <a:blip r:embed="rId3">
            <a:alphaModFix/>
          </a:blip>
          <a:stretch>
            <a:fillRect/>
          </a:stretch>
        </p:blipFill>
        <p:spPr>
          <a:xfrm>
            <a:off x="4376375" y="2974971"/>
            <a:ext cx="4195225" cy="200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time linux</a:t>
            </a:r>
            <a:endParaRPr/>
          </a:p>
        </p:txBody>
      </p:sp>
      <p:sp>
        <p:nvSpPr>
          <p:cNvPr id="373" name="Google Shape;373;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 analysis</a:t>
            </a:r>
            <a:endParaRPr/>
          </a:p>
          <a:p>
            <a:pPr indent="0" lvl="0" marL="0" rtl="0" algn="l">
              <a:spcBef>
                <a:spcPts val="1600"/>
              </a:spcBef>
              <a:spcAft>
                <a:spcPts val="0"/>
              </a:spcAft>
              <a:buNone/>
            </a:pPr>
            <a:r>
              <a:rPr lang="en"/>
              <a:t>Process monitoring </a:t>
            </a:r>
            <a:endParaRPr/>
          </a:p>
          <a:p>
            <a:pPr indent="0" lvl="0" marL="0" rtl="0" algn="l">
              <a:spcBef>
                <a:spcPts val="1600"/>
              </a:spcBef>
              <a:spcAft>
                <a:spcPts val="0"/>
              </a:spcAft>
              <a:buNone/>
            </a:pPr>
            <a:r>
              <a:rPr lang="en"/>
              <a:t>Managing services &amp; Networking with Linux</a:t>
            </a:r>
            <a:endParaRPr/>
          </a:p>
          <a:p>
            <a:pPr indent="0" lvl="0" marL="0" rtl="0" algn="l">
              <a:spcBef>
                <a:spcPts val="1600"/>
              </a:spcBef>
              <a:spcAft>
                <a:spcPts val="0"/>
              </a:spcAft>
              <a:buNone/>
            </a:pPr>
            <a:r>
              <a:rPr lang="en"/>
              <a:t>Linux security </a:t>
            </a:r>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9"/>
          <p:cNvSpPr txBox="1"/>
          <p:nvPr/>
        </p:nvSpPr>
        <p:spPr>
          <a:xfrm>
            <a:off x="725100" y="379500"/>
            <a:ext cx="31716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Linux Resources:</a:t>
            </a:r>
            <a:endParaRPr b="1" sz="2600">
              <a:latin typeface="Raleway"/>
              <a:ea typeface="Raleway"/>
              <a:cs typeface="Raleway"/>
              <a:sym typeface="Raleway"/>
            </a:endParaRPr>
          </a:p>
        </p:txBody>
      </p:sp>
      <p:sp>
        <p:nvSpPr>
          <p:cNvPr id="380" name="Google Shape;380;p59"/>
          <p:cNvSpPr txBox="1"/>
          <p:nvPr/>
        </p:nvSpPr>
        <p:spPr>
          <a:xfrm>
            <a:off x="359175" y="1246900"/>
            <a:ext cx="48453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Over the wire -  Practice Linux Navigation through SSH.</a:t>
            </a:r>
            <a:endParaRPr/>
          </a:p>
          <a:p>
            <a:pPr indent="0" lvl="0" marL="0" rtl="0" algn="l">
              <a:spcBef>
                <a:spcPts val="0"/>
              </a:spcBef>
              <a:spcAft>
                <a:spcPts val="0"/>
              </a:spcAft>
              <a:buNone/>
            </a:pPr>
            <a:r>
              <a:rPr lang="en" u="sng">
                <a:solidFill>
                  <a:schemeClr val="hlink"/>
                </a:solidFill>
                <a:hlinkClick r:id="rId3"/>
              </a:rPr>
              <a:t>http://overthewire.org/wargames/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Linux Academy - Practice for CTF, Certifications, Hands-on Labs</a:t>
            </a:r>
            <a:endParaRPr/>
          </a:p>
          <a:p>
            <a:pPr indent="0" lvl="0" marL="0" rtl="0" algn="l">
              <a:spcBef>
                <a:spcPts val="0"/>
              </a:spcBef>
              <a:spcAft>
                <a:spcPts val="0"/>
              </a:spcAft>
              <a:buNone/>
            </a:pPr>
            <a:r>
              <a:rPr lang="en" u="sng">
                <a:solidFill>
                  <a:schemeClr val="hlink"/>
                </a:solidFill>
                <a:hlinkClick r:id="rId4"/>
              </a:rPr>
              <a:t>https://linuxacademy.com/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386" name="Google Shape;386;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on an interesting project? Have a specialty? Present</a:t>
            </a:r>
            <a:endParaRPr/>
          </a:p>
          <a:p>
            <a:pPr indent="0" lvl="0" marL="0" rtl="0" algn="l">
              <a:spcBef>
                <a:spcPts val="1600"/>
              </a:spcBef>
              <a:spcAft>
                <a:spcPts val="0"/>
              </a:spcAft>
              <a:buNone/>
            </a:pPr>
            <a:r>
              <a:rPr lang="en"/>
              <a:t>If you are interested in a topic/want to present email us! Cyber</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61"/>
          <p:cNvPicPr preferRelativeResize="0"/>
          <p:nvPr/>
        </p:nvPicPr>
        <p:blipFill>
          <a:blip r:embed="rId3">
            <a:alphaModFix/>
          </a:blip>
          <a:stretch>
            <a:fillRect/>
          </a:stretch>
        </p:blipFill>
        <p:spPr>
          <a:xfrm>
            <a:off x="2101250" y="101000"/>
            <a:ext cx="4941499" cy="494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Cya Next week! </a:t>
            </a:r>
            <a:endParaRPr/>
          </a:p>
        </p:txBody>
      </p:sp>
      <p:sp>
        <p:nvSpPr>
          <p:cNvPr id="397" name="Google Shape;397;p62"/>
          <p:cNvSpPr txBox="1"/>
          <p:nvPr>
            <p:ph idx="1" type="body"/>
          </p:nvPr>
        </p:nvSpPr>
        <p:spPr>
          <a:xfrm>
            <a:off x="369000" y="1159625"/>
            <a:ext cx="281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to everyone who filled out the survey!</a:t>
            </a:r>
            <a:endParaRPr/>
          </a:p>
          <a:p>
            <a:pPr indent="0" lvl="0" marL="0" rtl="0" algn="l">
              <a:spcBef>
                <a:spcPts val="1600"/>
              </a:spcBef>
              <a:spcAft>
                <a:spcPts val="0"/>
              </a:spcAft>
              <a:buNone/>
            </a:pPr>
            <a:r>
              <a:rPr lang="en"/>
              <a:t>mlim@albany.edu</a:t>
            </a:r>
            <a:endParaRPr/>
          </a:p>
          <a:p>
            <a:pPr indent="0" lvl="0" marL="0" rtl="0" algn="l">
              <a:spcBef>
                <a:spcPts val="1600"/>
              </a:spcBef>
              <a:spcAft>
                <a:spcPts val="1600"/>
              </a:spcAft>
              <a:buClr>
                <a:schemeClr val="dk1"/>
              </a:buClr>
              <a:buSzPts val="1100"/>
              <a:buFont typeface="Arial"/>
              <a:buNone/>
            </a:pPr>
            <a:r>
              <a:rPr lang="en" sz="1400"/>
              <a:t>Follow us on Twitter? Add on myInvolvement?</a:t>
            </a:r>
            <a:endParaRPr sz="1400"/>
          </a:p>
        </p:txBody>
      </p:sp>
      <p:pic>
        <p:nvPicPr>
          <p:cNvPr id="398" name="Google Shape;398;p62"/>
          <p:cNvPicPr preferRelativeResize="0"/>
          <p:nvPr/>
        </p:nvPicPr>
        <p:blipFill>
          <a:blip r:embed="rId3">
            <a:alphaModFix/>
          </a:blip>
          <a:stretch>
            <a:fillRect/>
          </a:stretch>
        </p:blipFill>
        <p:spPr>
          <a:xfrm>
            <a:off x="3180601" y="869324"/>
            <a:ext cx="1329950" cy="1542776"/>
          </a:xfrm>
          <a:prstGeom prst="rect">
            <a:avLst/>
          </a:prstGeom>
          <a:noFill/>
          <a:ln>
            <a:noFill/>
          </a:ln>
        </p:spPr>
      </p:pic>
      <p:pic>
        <p:nvPicPr>
          <p:cNvPr id="399" name="Google Shape;399;p62"/>
          <p:cNvPicPr preferRelativeResize="0"/>
          <p:nvPr/>
        </p:nvPicPr>
        <p:blipFill>
          <a:blip r:embed="rId4">
            <a:alphaModFix/>
          </a:blip>
          <a:stretch>
            <a:fillRect/>
          </a:stretch>
        </p:blipFill>
        <p:spPr>
          <a:xfrm>
            <a:off x="3180600" y="2412100"/>
            <a:ext cx="1329953" cy="1329975"/>
          </a:xfrm>
          <a:prstGeom prst="rect">
            <a:avLst/>
          </a:prstGeom>
          <a:noFill/>
          <a:ln>
            <a:noFill/>
          </a:ln>
        </p:spPr>
      </p:pic>
      <p:pic>
        <p:nvPicPr>
          <p:cNvPr id="400" name="Google Shape;400;p62"/>
          <p:cNvPicPr preferRelativeResize="0"/>
          <p:nvPr/>
        </p:nvPicPr>
        <p:blipFill>
          <a:blip r:embed="rId5">
            <a:alphaModFix/>
          </a:blip>
          <a:stretch>
            <a:fillRect/>
          </a:stretch>
        </p:blipFill>
        <p:spPr>
          <a:xfrm>
            <a:off x="369000" y="3635875"/>
            <a:ext cx="1149701" cy="1149701"/>
          </a:xfrm>
          <a:prstGeom prst="rect">
            <a:avLst/>
          </a:prstGeom>
          <a:noFill/>
          <a:ln>
            <a:noFill/>
          </a:ln>
        </p:spPr>
      </p:pic>
      <p:sp>
        <p:nvSpPr>
          <p:cNvPr id="401" name="Google Shape;401;p62"/>
          <p:cNvSpPr txBox="1"/>
          <p:nvPr/>
        </p:nvSpPr>
        <p:spPr>
          <a:xfrm>
            <a:off x="4510550" y="24121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CCDC! - Monday 7:30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BB123 (Check email).</a:t>
            </a:r>
            <a:endParaRPr sz="1800">
              <a:solidFill>
                <a:schemeClr val="dk2"/>
              </a:solidFill>
            </a:endParaRPr>
          </a:p>
        </p:txBody>
      </p:sp>
      <p:pic>
        <p:nvPicPr>
          <p:cNvPr id="402" name="Google Shape;402;p62"/>
          <p:cNvPicPr preferRelativeResize="0"/>
          <p:nvPr/>
        </p:nvPicPr>
        <p:blipFill>
          <a:blip r:embed="rId6">
            <a:alphaModFix/>
          </a:blip>
          <a:stretch>
            <a:fillRect/>
          </a:stretch>
        </p:blipFill>
        <p:spPr>
          <a:xfrm>
            <a:off x="1697775" y="3660046"/>
            <a:ext cx="1149700" cy="1101348"/>
          </a:xfrm>
          <a:prstGeom prst="rect">
            <a:avLst/>
          </a:prstGeom>
          <a:noFill/>
          <a:ln>
            <a:noFill/>
          </a:ln>
        </p:spPr>
      </p:pic>
      <p:sp>
        <p:nvSpPr>
          <p:cNvPr id="403" name="Google Shape;403;p62"/>
          <p:cNvSpPr txBox="1"/>
          <p:nvPr/>
        </p:nvSpPr>
        <p:spPr>
          <a:xfrm>
            <a:off x="4510550" y="1397575"/>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Grey Castle speakers</a:t>
            </a:r>
            <a:r>
              <a:rPr lang="en" sz="1800">
                <a:solidFill>
                  <a:schemeClr val="dk2"/>
                </a:solidFill>
              </a:rPr>
              <a:t> - Tuesday 7:15? BB129</a:t>
            </a:r>
            <a:endParaRPr/>
          </a:p>
        </p:txBody>
      </p:sp>
      <p:pic>
        <p:nvPicPr>
          <p:cNvPr id="404" name="Google Shape;404;p62"/>
          <p:cNvPicPr preferRelativeResize="0"/>
          <p:nvPr/>
        </p:nvPicPr>
        <p:blipFill rotWithShape="1">
          <a:blip r:embed="rId7">
            <a:alphaModFix/>
          </a:blip>
          <a:srcRect b="24029" l="0" r="0" t="0"/>
          <a:stretch/>
        </p:blipFill>
        <p:spPr>
          <a:xfrm>
            <a:off x="7111050" y="0"/>
            <a:ext cx="2032948" cy="2745698"/>
          </a:xfrm>
          <a:prstGeom prst="rect">
            <a:avLst/>
          </a:prstGeom>
          <a:noFill/>
          <a:ln>
            <a:noFill/>
          </a:ln>
        </p:spPr>
      </p:pic>
      <p:pic>
        <p:nvPicPr>
          <p:cNvPr id="405" name="Google Shape;405;p62"/>
          <p:cNvPicPr preferRelativeResize="0"/>
          <p:nvPr/>
        </p:nvPicPr>
        <p:blipFill>
          <a:blip r:embed="rId4">
            <a:alphaModFix/>
          </a:blip>
          <a:stretch>
            <a:fillRect/>
          </a:stretch>
        </p:blipFill>
        <p:spPr>
          <a:xfrm>
            <a:off x="3180600" y="3788500"/>
            <a:ext cx="1329953" cy="1329975"/>
          </a:xfrm>
          <a:prstGeom prst="rect">
            <a:avLst/>
          </a:prstGeom>
          <a:noFill/>
          <a:ln>
            <a:noFill/>
          </a:ln>
        </p:spPr>
      </p:pic>
      <p:sp>
        <p:nvSpPr>
          <p:cNvPr id="406" name="Google Shape;406;p62"/>
          <p:cNvSpPr txBox="1"/>
          <p:nvPr/>
        </p:nvSpPr>
        <p:spPr>
          <a:xfrm>
            <a:off x="4510550" y="37885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Introduction to Networking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 - </a:t>
            </a:r>
            <a:r>
              <a:rPr b="1" lang="en" sz="1800">
                <a:solidFill>
                  <a:schemeClr val="dk2"/>
                </a:solidFill>
              </a:rPr>
              <a:t>Friday 3pm BB123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Imposter Syndrome?</a:t>
            </a:r>
            <a:endParaRPr/>
          </a:p>
        </p:txBody>
      </p:sp>
      <p:sp>
        <p:nvSpPr>
          <p:cNvPr id="166" name="Google Shape;166;p29"/>
          <p:cNvSpPr txBox="1"/>
          <p:nvPr/>
        </p:nvSpPr>
        <p:spPr>
          <a:xfrm>
            <a:off x="615775" y="1901275"/>
            <a:ext cx="35319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Psychological pattern where an individual doubts their accomplishments, and has a persistent internalized fear of being exposed as fraud.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highlight>
                  <a:srgbClr val="FFFFFF"/>
                </a:highlight>
              </a:rPr>
              <a:t>Coined in 1978, is described as a feeling of “phoniness in people who believe that they are not intelligent, </a:t>
            </a:r>
            <a:r>
              <a:rPr b="1" lang="en">
                <a:solidFill>
                  <a:srgbClr val="666666"/>
                </a:solidFill>
                <a:highlight>
                  <a:srgbClr val="FFFFFF"/>
                </a:highlight>
              </a:rPr>
              <a:t>capable</a:t>
            </a:r>
            <a:r>
              <a:rPr lang="en">
                <a:solidFill>
                  <a:srgbClr val="666666"/>
                </a:solidFill>
                <a:highlight>
                  <a:srgbClr val="FFFFFF"/>
                </a:highlight>
              </a:rPr>
              <a:t> or creative despite evidence of high achievement.” Basically, when you feel </a:t>
            </a:r>
            <a:r>
              <a:rPr b="1" lang="en">
                <a:solidFill>
                  <a:srgbClr val="666666"/>
                </a:solidFill>
                <a:highlight>
                  <a:srgbClr val="FFFFFF"/>
                </a:highlight>
              </a:rPr>
              <a:t>inadequate</a:t>
            </a:r>
            <a:r>
              <a:rPr lang="en">
                <a:solidFill>
                  <a:srgbClr val="666666"/>
                </a:solidFill>
                <a:highlight>
                  <a:srgbClr val="FFFFFF"/>
                </a:highlight>
              </a:rPr>
              <a:t> despite </a:t>
            </a:r>
            <a:r>
              <a:rPr b="1" lang="en">
                <a:solidFill>
                  <a:srgbClr val="666666"/>
                </a:solidFill>
                <a:highlight>
                  <a:srgbClr val="FFFFFF"/>
                </a:highlight>
              </a:rPr>
              <a:t>evident</a:t>
            </a:r>
            <a:r>
              <a:rPr lang="en">
                <a:solidFill>
                  <a:srgbClr val="666666"/>
                </a:solidFill>
                <a:highlight>
                  <a:srgbClr val="FFFFFF"/>
                </a:highlight>
              </a:rPr>
              <a:t> success.</a:t>
            </a:r>
            <a:r>
              <a:rPr lang="en">
                <a:solidFill>
                  <a:srgbClr val="666666"/>
                </a:solidFill>
              </a:rPr>
              <a:t> </a:t>
            </a:r>
            <a:endParaRPr>
              <a:solidFill>
                <a:srgbClr val="666666"/>
              </a:solidFill>
            </a:endParaRPr>
          </a:p>
          <a:p>
            <a:pPr indent="0" lvl="0" marL="0" rtl="0" algn="l">
              <a:spcBef>
                <a:spcPts val="0"/>
              </a:spcBef>
              <a:spcAft>
                <a:spcPts val="0"/>
              </a:spcAft>
              <a:buNone/>
            </a:pPr>
            <a:r>
              <a:t/>
            </a:r>
            <a:endParaRPr>
              <a:solidFill>
                <a:srgbClr val="666666"/>
              </a:solidFill>
            </a:endParaRPr>
          </a:p>
        </p:txBody>
      </p:sp>
      <p:pic>
        <p:nvPicPr>
          <p:cNvPr id="167" name="Google Shape;167;p29"/>
          <p:cNvPicPr preferRelativeResize="0"/>
          <p:nvPr/>
        </p:nvPicPr>
        <p:blipFill>
          <a:blip r:embed="rId3">
            <a:alphaModFix/>
          </a:blip>
          <a:stretch>
            <a:fillRect/>
          </a:stretch>
        </p:blipFill>
        <p:spPr>
          <a:xfrm>
            <a:off x="4312525" y="1965300"/>
            <a:ext cx="4649201" cy="24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727650" y="124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Symptoms</a:t>
            </a:r>
            <a:endParaRPr/>
          </a:p>
        </p:txBody>
      </p:sp>
      <p:sp>
        <p:nvSpPr>
          <p:cNvPr id="173" name="Google Shape;173;p30"/>
          <p:cNvSpPr txBox="1"/>
          <p:nvPr/>
        </p:nvSpPr>
        <p:spPr>
          <a:xfrm>
            <a:off x="608600" y="1722200"/>
            <a:ext cx="60999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FFFFF"/>
                </a:highlight>
              </a:rPr>
              <a:t>Those who believe themselves to be impostors often attribute their accomplishments to luck. They may think, "I was in the right place at the right time" or "That was a fluke."</a:t>
            </a:r>
            <a:endParaRPr>
              <a:solidFill>
                <a:srgbClr val="666666"/>
              </a:solidFill>
            </a:endParaRPr>
          </a:p>
          <a:p>
            <a:pPr indent="0" lvl="0" marL="0" rtl="0" algn="l">
              <a:spcBef>
                <a:spcPts val="0"/>
              </a:spcBef>
              <a:spcAft>
                <a:spcPts val="0"/>
              </a:spcAft>
              <a:buNone/>
            </a:pPr>
            <a:r>
              <a:rPr lang="en">
                <a:solidFill>
                  <a:srgbClr val="666666"/>
                </a:solidFill>
              </a:rPr>
              <a:t> </a:t>
            </a:r>
            <a:endParaRPr>
              <a:solidFill>
                <a:srgbClr val="666666"/>
              </a:solidFill>
            </a:endParaRPr>
          </a:p>
          <a:p>
            <a:pPr indent="0" lvl="0" marL="0" rtl="0" algn="l">
              <a:lnSpc>
                <a:spcPct val="100000"/>
              </a:lnSpc>
              <a:spcBef>
                <a:spcPts val="0"/>
              </a:spcBef>
              <a:spcAft>
                <a:spcPts val="0"/>
              </a:spcAft>
              <a:buNone/>
            </a:pPr>
            <a:r>
              <a:rPr lang="en">
                <a:solidFill>
                  <a:srgbClr val="666666"/>
                </a:solidFill>
              </a:rPr>
              <a:t>People with Impostor Syndrome think they're nothing special. Whatever they've achieved, others can too. They'll think to themselves, "Oh, that was nothing. I'm sure my teammate could have done the same thing" or "I don't offer anything special to the company that no one else could."</a:t>
            </a:r>
            <a:endParaRPr>
              <a:solidFill>
                <a:srgbClr val="666666"/>
              </a:solidFill>
            </a:endParaRPr>
          </a:p>
          <a:p>
            <a:pPr indent="0" lvl="0" marL="0" rtl="0" algn="l">
              <a:lnSpc>
                <a:spcPct val="100000"/>
              </a:lnSpc>
              <a:spcBef>
                <a:spcPts val="0"/>
              </a:spcBef>
              <a:spcAft>
                <a:spcPts val="0"/>
              </a:spcAft>
              <a:buNone/>
            </a:pPr>
            <a:r>
              <a:t/>
            </a:r>
            <a:endParaRPr>
              <a:solidFill>
                <a:srgbClr val="666666"/>
              </a:solidFill>
              <a:highlight>
                <a:srgbClr val="FFFFFF"/>
              </a:highlight>
            </a:endParaRPr>
          </a:p>
          <a:p>
            <a:pPr indent="0" lvl="0" marL="0" rtl="0" algn="l">
              <a:lnSpc>
                <a:spcPct val="100000"/>
              </a:lnSpc>
              <a:spcBef>
                <a:spcPts val="0"/>
              </a:spcBef>
              <a:spcAft>
                <a:spcPts val="0"/>
              </a:spcAft>
              <a:buNone/>
            </a:pPr>
            <a:r>
              <a:rPr lang="en">
                <a:solidFill>
                  <a:srgbClr val="666666"/>
                </a:solidFill>
                <a:highlight>
                  <a:srgbClr val="FFFFFF"/>
                </a:highlight>
              </a:rPr>
              <a:t>They may think, "This was really a team project. It wasn't all me" or "Since I didn't do this completely by myself, it doesn't really count as a success." </a:t>
            </a:r>
            <a:endParaRPr>
              <a:solidFill>
                <a:srgbClr val="666666"/>
              </a:solidFill>
              <a:highlight>
                <a:srgbClr val="FFFFFF"/>
              </a:highlight>
            </a:endParaRPr>
          </a:p>
          <a:p>
            <a:pPr indent="0" lvl="0" marL="0" rtl="0" algn="l">
              <a:lnSpc>
                <a:spcPct val="100000"/>
              </a:lnSpc>
              <a:spcBef>
                <a:spcPts val="0"/>
              </a:spcBef>
              <a:spcAft>
                <a:spcPts val="0"/>
              </a:spcAft>
              <a:buNone/>
            </a:pPr>
            <a:r>
              <a:t/>
            </a:r>
            <a:endParaRPr>
              <a:solidFill>
                <a:srgbClr val="666666"/>
              </a:solidFill>
              <a:highlight>
                <a:srgbClr val="FFFFFF"/>
              </a:highlight>
            </a:endParaRPr>
          </a:p>
          <a:p>
            <a:pPr indent="0" lvl="0" marL="0" rtl="0" algn="l">
              <a:lnSpc>
                <a:spcPct val="100000"/>
              </a:lnSpc>
              <a:spcBef>
                <a:spcPts val="0"/>
              </a:spcBef>
              <a:spcAft>
                <a:spcPts val="0"/>
              </a:spcAft>
              <a:buNone/>
            </a:pPr>
            <a:r>
              <a:rPr lang="en">
                <a:solidFill>
                  <a:srgbClr val="666666"/>
                </a:solidFill>
                <a:highlight>
                  <a:srgbClr val="FFFFFF"/>
                </a:highlight>
              </a:rPr>
              <a:t> Use a lot of minimizing language because they don't feel fully confident, like </a:t>
            </a:r>
            <a:r>
              <a:rPr b="1" lang="en">
                <a:solidFill>
                  <a:srgbClr val="666666"/>
                </a:solidFill>
              </a:rPr>
              <a:t>"I'm pretty sure" or "I kind of think"</a:t>
            </a:r>
            <a:endParaRPr b="1">
              <a:solidFill>
                <a:srgbClr val="666666"/>
              </a:solidFill>
            </a:endParaRPr>
          </a:p>
          <a:p>
            <a:pPr indent="0" lvl="0" marL="0" rtl="0" algn="l">
              <a:lnSpc>
                <a:spcPct val="100000"/>
              </a:lnSpc>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79" name="Google Shape;179;p31"/>
          <p:cNvSpPr txBox="1"/>
          <p:nvPr>
            <p:ph idx="1" type="body"/>
          </p:nvPr>
        </p:nvSpPr>
        <p:spPr>
          <a:xfrm>
            <a:off x="729450" y="2078875"/>
            <a:ext cx="6700800" cy="18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Anthony Capece III</a:t>
            </a:r>
            <a:endParaRPr b="1"/>
          </a:p>
          <a:p>
            <a:pPr indent="0" lvl="0" marL="0" rtl="0" algn="l">
              <a:spcBef>
                <a:spcPts val="1600"/>
              </a:spcBef>
              <a:spcAft>
                <a:spcPts val="0"/>
              </a:spcAft>
              <a:buNone/>
            </a:pPr>
            <a:r>
              <a:rPr b="1" lang="en">
                <a:solidFill>
                  <a:srgbClr val="FF0000"/>
                </a:solidFill>
              </a:rPr>
              <a:t>$ </a:t>
            </a:r>
            <a:r>
              <a:rPr b="1" lang="en">
                <a:solidFill>
                  <a:srgbClr val="FF0000"/>
                </a:solidFill>
              </a:rPr>
              <a:t>Junior</a:t>
            </a:r>
            <a:r>
              <a:rPr b="1" lang="en">
                <a:solidFill>
                  <a:srgbClr val="0000FF"/>
                </a:solidFill>
              </a:rPr>
              <a:t>@</a:t>
            </a:r>
            <a:r>
              <a:rPr b="1" lang="en"/>
              <a:t>DigitalForensics</a:t>
            </a:r>
            <a:endParaRPr b="1"/>
          </a:p>
          <a:p>
            <a:pPr indent="0" lvl="0" marL="0" rtl="0" algn="l">
              <a:spcBef>
                <a:spcPts val="1600"/>
              </a:spcBef>
              <a:spcAft>
                <a:spcPts val="0"/>
              </a:spcAft>
              <a:buNone/>
            </a:pPr>
            <a:r>
              <a:rPr b="1" lang="en"/>
              <a:t>$ </a:t>
            </a:r>
            <a:r>
              <a:rPr b="1" lang="en">
                <a:solidFill>
                  <a:srgbClr val="FF0000"/>
                </a:solidFill>
              </a:rPr>
              <a:t>Vice-Presiden</a:t>
            </a:r>
            <a:r>
              <a:rPr b="1" lang="en"/>
              <a:t>t</a:t>
            </a:r>
            <a:r>
              <a:rPr b="1" lang="en">
                <a:solidFill>
                  <a:srgbClr val="0000FF"/>
                </a:solidFill>
              </a:rPr>
              <a:t>@</a:t>
            </a:r>
            <a:r>
              <a:rPr b="1" lang="en"/>
              <a:t>CyberDefenseOrganization</a:t>
            </a:r>
            <a:endParaRPr b="1"/>
          </a:p>
          <a:p>
            <a:pPr indent="0" lvl="0" marL="0" rtl="0" algn="l">
              <a:spcBef>
                <a:spcPts val="1600"/>
              </a:spcBef>
              <a:spcAft>
                <a:spcPts val="0"/>
              </a:spcAft>
              <a:buNone/>
            </a:pPr>
            <a:r>
              <a:rPr b="1" lang="en"/>
              <a:t>$</a:t>
            </a:r>
            <a:r>
              <a:rPr b="1" lang="en"/>
              <a:t> Interested in “</a:t>
            </a:r>
            <a:r>
              <a:rPr b="1" i="1" lang="en"/>
              <a:t>Ethical” </a:t>
            </a:r>
            <a:r>
              <a:rPr b="1" lang="en"/>
              <a:t>Hacking, Linux Security, Networking Security</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Linux</a:t>
            </a:r>
            <a:endParaRPr/>
          </a:p>
        </p:txBody>
      </p:sp>
      <p:pic>
        <p:nvPicPr>
          <p:cNvPr id="185" name="Google Shape;185;p32"/>
          <p:cNvPicPr preferRelativeResize="0"/>
          <p:nvPr/>
        </p:nvPicPr>
        <p:blipFill>
          <a:blip r:embed="rId3">
            <a:alphaModFix/>
          </a:blip>
          <a:stretch>
            <a:fillRect/>
          </a:stretch>
        </p:blipFill>
        <p:spPr>
          <a:xfrm>
            <a:off x="5454429" y="2094950"/>
            <a:ext cx="2337820" cy="2727073"/>
          </a:xfrm>
          <a:prstGeom prst="rect">
            <a:avLst/>
          </a:prstGeom>
          <a:noFill/>
          <a:ln>
            <a:noFill/>
          </a:ln>
        </p:spPr>
      </p:pic>
      <p:sp>
        <p:nvSpPr>
          <p:cNvPr id="186" name="Google Shape;186;p32"/>
          <p:cNvSpPr txBox="1"/>
          <p:nvPr/>
        </p:nvSpPr>
        <p:spPr>
          <a:xfrm>
            <a:off x="786100" y="2290525"/>
            <a:ext cx="46149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Introduce you to the </a:t>
            </a:r>
            <a:r>
              <a:rPr lang="en"/>
              <a:t>fundamentals</a:t>
            </a:r>
            <a:r>
              <a:rPr lang="en"/>
              <a:t> of Linux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Familiarize you with history of Linux</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Groundwork for future workshops/competitions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Linux</a:t>
            </a:r>
            <a:endParaRPr/>
          </a:p>
        </p:txBody>
      </p:sp>
      <p:sp>
        <p:nvSpPr>
          <p:cNvPr id="192" name="Google Shape;19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Linux is a Kernel  </a:t>
            </a:r>
            <a:endParaRPr/>
          </a:p>
          <a:p>
            <a:pPr indent="0" lvl="0" marL="457200" rtl="0" algn="l">
              <a:lnSpc>
                <a:spcPct val="100000"/>
              </a:lnSpc>
              <a:spcBef>
                <a:spcPts val="1600"/>
              </a:spcBef>
              <a:spcAft>
                <a:spcPts val="0"/>
              </a:spcAft>
              <a:buNone/>
            </a:pPr>
            <a:r>
              <a:rPr lang="en"/>
              <a:t>Operating Systems based off Linux </a:t>
            </a:r>
            <a:r>
              <a:rPr lang="en"/>
              <a:t>Kernel</a:t>
            </a:r>
            <a:endParaRPr/>
          </a:p>
          <a:p>
            <a:pPr indent="-298450" lvl="1" marL="914400" rtl="0" algn="l">
              <a:lnSpc>
                <a:spcPct val="100000"/>
              </a:lnSpc>
              <a:spcBef>
                <a:spcPts val="1600"/>
              </a:spcBef>
              <a:spcAft>
                <a:spcPts val="0"/>
              </a:spcAft>
              <a:buSzPts val="1100"/>
              <a:buAutoNum type="alphaLcPeriod"/>
            </a:pPr>
            <a:r>
              <a:rPr lang="en"/>
              <a:t>Ubuntu</a:t>
            </a:r>
            <a:endParaRPr/>
          </a:p>
          <a:p>
            <a:pPr indent="-298450" lvl="1" marL="914400" rtl="0" algn="l">
              <a:lnSpc>
                <a:spcPct val="100000"/>
              </a:lnSpc>
              <a:spcBef>
                <a:spcPts val="0"/>
              </a:spcBef>
              <a:spcAft>
                <a:spcPts val="0"/>
              </a:spcAft>
              <a:buSzPts val="1100"/>
              <a:buAutoNum type="alphaLcPeriod"/>
            </a:pPr>
            <a:r>
              <a:rPr lang="en"/>
              <a:t>Kali</a:t>
            </a:r>
            <a:endParaRPr/>
          </a:p>
          <a:p>
            <a:pPr indent="-298450" lvl="1" marL="914400" rtl="0" algn="l">
              <a:lnSpc>
                <a:spcPct val="100000"/>
              </a:lnSpc>
              <a:spcBef>
                <a:spcPts val="0"/>
              </a:spcBef>
              <a:spcAft>
                <a:spcPts val="0"/>
              </a:spcAft>
              <a:buSzPts val="1100"/>
              <a:buAutoNum type="alphaLcPeriod"/>
            </a:pPr>
            <a:r>
              <a:rPr lang="en"/>
              <a:t>CentOS</a:t>
            </a:r>
            <a:endParaRPr/>
          </a:p>
          <a:p>
            <a:pPr indent="-298450" lvl="1" marL="914400" rtl="0" algn="l">
              <a:lnSpc>
                <a:spcPct val="100000"/>
              </a:lnSpc>
              <a:spcBef>
                <a:spcPts val="0"/>
              </a:spcBef>
              <a:spcAft>
                <a:spcPts val="0"/>
              </a:spcAft>
              <a:buSzPts val="1100"/>
              <a:buAutoNum type="alphaLcPeriod"/>
            </a:pPr>
            <a:r>
              <a:rPr lang="en"/>
              <a:t>Fedora</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linux</a:t>
            </a:r>
            <a:endParaRPr/>
          </a:p>
        </p:txBody>
      </p:sp>
      <p:sp>
        <p:nvSpPr>
          <p:cNvPr id="198" name="Google Shape;198;p34"/>
          <p:cNvSpPr txBox="1"/>
          <p:nvPr/>
        </p:nvSpPr>
        <p:spPr>
          <a:xfrm>
            <a:off x="610350" y="2072725"/>
            <a:ext cx="6655200" cy="3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Free and Open Source Software</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Command Line Orientated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a:t>
            </a:r>
            <a:r>
              <a:rPr lang="en"/>
              <a:t>Secure (REPOS) (apt, yum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id="199" name="Google Shape;199;p34"/>
          <p:cNvPicPr preferRelativeResize="0"/>
          <p:nvPr/>
        </p:nvPicPr>
        <p:blipFill>
          <a:blip r:embed="rId3">
            <a:alphaModFix/>
          </a:blip>
          <a:stretch>
            <a:fillRect/>
          </a:stretch>
        </p:blipFill>
        <p:spPr>
          <a:xfrm>
            <a:off x="4675900" y="2606850"/>
            <a:ext cx="4125750" cy="2299246"/>
          </a:xfrm>
          <a:prstGeom prst="rect">
            <a:avLst/>
          </a:prstGeom>
          <a:noFill/>
          <a:ln>
            <a:noFill/>
          </a:ln>
        </p:spPr>
      </p:pic>
      <p:sp>
        <p:nvSpPr>
          <p:cNvPr id="200" name="Google Shape;200;p34"/>
          <p:cNvSpPr txBox="1"/>
          <p:nvPr/>
        </p:nvSpPr>
        <p:spPr>
          <a:xfrm>
            <a:off x="610350" y="3448500"/>
            <a:ext cx="3711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Stripped Down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 name="Google Shape;201;p34"/>
          <p:cNvSpPr txBox="1"/>
          <p:nvPr/>
        </p:nvSpPr>
        <p:spPr>
          <a:xfrm>
            <a:off x="610350" y="3923375"/>
            <a:ext cx="31344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Run anything (Services)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